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71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E470F3-F912-36A3-3690-0070046C1C75}" v="31" dt="2023-04-28T19:16:42.1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ADEC69-A1BE-589F-480B-5F8B93142B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A030D4-54D1-52BD-6A70-D6062EA9AE9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750DD61-C821-4E37-9145-5705B0E14D67}" type="datetimeFigureOut">
              <a:rPr lang="en-US"/>
              <a:pPr>
                <a:defRPr/>
              </a:pPr>
              <a:t>5/22/2023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C996084-84E2-EE1B-4FD3-20BF75B9AB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70A6E97-A09F-6E2C-EF5C-DA0ECB494E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A4113F-DA0E-FC34-4FFE-82BD322277D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ADB610-07A1-8690-A775-2694DC174C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5F9F21B-6428-4537-A30C-B58D751865E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>
            <a:extLst>
              <a:ext uri="{FF2B5EF4-FFF2-40B4-BE49-F238E27FC236}">
                <a16:creationId xmlns:a16="http://schemas.microsoft.com/office/drawing/2014/main" id="{6B9A5EE5-8CE3-5009-BA3A-DDB2C5D3C3A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>
            <a:extLst>
              <a:ext uri="{FF2B5EF4-FFF2-40B4-BE49-F238E27FC236}">
                <a16:creationId xmlns:a16="http://schemas.microsoft.com/office/drawing/2014/main" id="{03B96DB0-272A-9FC0-912B-B2079525D7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5363" name="Slide Number Placeholder 3">
            <a:extLst>
              <a:ext uri="{FF2B5EF4-FFF2-40B4-BE49-F238E27FC236}">
                <a16:creationId xmlns:a16="http://schemas.microsoft.com/office/drawing/2014/main" id="{FE44865A-7320-F326-8DF4-9C956D9919A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5F39C1E-59FB-45CA-B21A-F625F12F4AF5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>
            <a:extLst>
              <a:ext uri="{FF2B5EF4-FFF2-40B4-BE49-F238E27FC236}">
                <a16:creationId xmlns:a16="http://schemas.microsoft.com/office/drawing/2014/main" id="{368AF931-8576-EBE6-D34C-E270E7A3201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6" name="Notes Placeholder 2">
            <a:extLst>
              <a:ext uri="{FF2B5EF4-FFF2-40B4-BE49-F238E27FC236}">
                <a16:creationId xmlns:a16="http://schemas.microsoft.com/office/drawing/2014/main" id="{46A3C1D2-A957-D0E5-6EEF-D716384E383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2227" name="Slide Number Placeholder 3">
            <a:extLst>
              <a:ext uri="{FF2B5EF4-FFF2-40B4-BE49-F238E27FC236}">
                <a16:creationId xmlns:a16="http://schemas.microsoft.com/office/drawing/2014/main" id="{98EAA3E8-28A7-AE8F-AC7E-118C3F031F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A40DC7C-EFB2-4053-A219-65BC17F9AAB3}" type="slidenum">
              <a:rPr lang="en-US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>
            <a:extLst>
              <a:ext uri="{FF2B5EF4-FFF2-40B4-BE49-F238E27FC236}">
                <a16:creationId xmlns:a16="http://schemas.microsoft.com/office/drawing/2014/main" id="{14C1CF2B-04BA-D56D-8EF8-BF9D6C305D9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4" name="Notes Placeholder 2">
            <a:extLst>
              <a:ext uri="{FF2B5EF4-FFF2-40B4-BE49-F238E27FC236}">
                <a16:creationId xmlns:a16="http://schemas.microsoft.com/office/drawing/2014/main" id="{F06B6489-FCF3-0D31-5633-B2EDDE2B95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4275" name="Slide Number Placeholder 3">
            <a:extLst>
              <a:ext uri="{FF2B5EF4-FFF2-40B4-BE49-F238E27FC236}">
                <a16:creationId xmlns:a16="http://schemas.microsoft.com/office/drawing/2014/main" id="{E9B61E68-94BC-2217-EEE3-A200122197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676C2C3-10DB-4B95-9931-C367F82E9671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>
            <a:extLst>
              <a:ext uri="{FF2B5EF4-FFF2-40B4-BE49-F238E27FC236}">
                <a16:creationId xmlns:a16="http://schemas.microsoft.com/office/drawing/2014/main" id="{6874752D-30FA-FE74-0112-8C7799874CC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Notes Placeholder 2">
            <a:extLst>
              <a:ext uri="{FF2B5EF4-FFF2-40B4-BE49-F238E27FC236}">
                <a16:creationId xmlns:a16="http://schemas.microsoft.com/office/drawing/2014/main" id="{B84CCCA3-E25B-9D64-AA17-55431526ECB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35843" name="Slide Number Placeholder 3">
            <a:extLst>
              <a:ext uri="{FF2B5EF4-FFF2-40B4-BE49-F238E27FC236}">
                <a16:creationId xmlns:a16="http://schemas.microsoft.com/office/drawing/2014/main" id="{924ACDF2-D446-EFDF-4387-7933A91D82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2A35EBE-53F5-408F-AE57-88A034183445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>
            <a:extLst>
              <a:ext uri="{FF2B5EF4-FFF2-40B4-BE49-F238E27FC236}">
                <a16:creationId xmlns:a16="http://schemas.microsoft.com/office/drawing/2014/main" id="{3DD5EAED-E33A-0D4B-E62B-A4F592474DB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0" name="Notes Placeholder 2">
            <a:extLst>
              <a:ext uri="{FF2B5EF4-FFF2-40B4-BE49-F238E27FC236}">
                <a16:creationId xmlns:a16="http://schemas.microsoft.com/office/drawing/2014/main" id="{3D4C65E9-F3C3-DC92-D3D3-312672640E7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37891" name="Slide Number Placeholder 3">
            <a:extLst>
              <a:ext uri="{FF2B5EF4-FFF2-40B4-BE49-F238E27FC236}">
                <a16:creationId xmlns:a16="http://schemas.microsoft.com/office/drawing/2014/main" id="{75813C81-D304-67E1-EE1E-55A31EAC79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B99040D-F75F-4F7E-AF51-8D407EEF365F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>
            <a:extLst>
              <a:ext uri="{FF2B5EF4-FFF2-40B4-BE49-F238E27FC236}">
                <a16:creationId xmlns:a16="http://schemas.microsoft.com/office/drawing/2014/main" id="{FE38CAE5-B1A1-7FA7-7B82-6E29B29ADD6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8" name="Notes Placeholder 2">
            <a:extLst>
              <a:ext uri="{FF2B5EF4-FFF2-40B4-BE49-F238E27FC236}">
                <a16:creationId xmlns:a16="http://schemas.microsoft.com/office/drawing/2014/main" id="{85255208-BB76-FAB8-9B6D-885AD2D4226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39939" name="Slide Number Placeholder 3">
            <a:extLst>
              <a:ext uri="{FF2B5EF4-FFF2-40B4-BE49-F238E27FC236}">
                <a16:creationId xmlns:a16="http://schemas.microsoft.com/office/drawing/2014/main" id="{00D6D475-9931-36F3-8A48-B60905DB31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BBE4FDB-4ECF-471C-8D2E-77640BE109CA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>
            <a:extLst>
              <a:ext uri="{FF2B5EF4-FFF2-40B4-BE49-F238E27FC236}">
                <a16:creationId xmlns:a16="http://schemas.microsoft.com/office/drawing/2014/main" id="{8D39DE05-0410-4461-10B5-0836B56D5FD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6" name="Notes Placeholder 2">
            <a:extLst>
              <a:ext uri="{FF2B5EF4-FFF2-40B4-BE49-F238E27FC236}">
                <a16:creationId xmlns:a16="http://schemas.microsoft.com/office/drawing/2014/main" id="{3D3FB150-CF75-5131-FDAF-BE12B94F96B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1987" name="Slide Number Placeholder 3">
            <a:extLst>
              <a:ext uri="{FF2B5EF4-FFF2-40B4-BE49-F238E27FC236}">
                <a16:creationId xmlns:a16="http://schemas.microsoft.com/office/drawing/2014/main" id="{FEF50915-A28C-B488-7443-63B8454E5C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D82EC8-4F19-40F5-B3F2-7366463F81F8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>
            <a:extLst>
              <a:ext uri="{FF2B5EF4-FFF2-40B4-BE49-F238E27FC236}">
                <a16:creationId xmlns:a16="http://schemas.microsoft.com/office/drawing/2014/main" id="{43CC6085-6D6D-4C92-574B-40E3B7470B0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4" name="Notes Placeholder 2">
            <a:extLst>
              <a:ext uri="{FF2B5EF4-FFF2-40B4-BE49-F238E27FC236}">
                <a16:creationId xmlns:a16="http://schemas.microsoft.com/office/drawing/2014/main" id="{4519943E-1CEE-9FAB-1363-7E5823F625E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4035" name="Slide Number Placeholder 3">
            <a:extLst>
              <a:ext uri="{FF2B5EF4-FFF2-40B4-BE49-F238E27FC236}">
                <a16:creationId xmlns:a16="http://schemas.microsoft.com/office/drawing/2014/main" id="{02E605BC-F65F-1B4D-94DB-27B67972A3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80B1FBC-3CED-4126-995A-E395029E58D1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>
            <a:extLst>
              <a:ext uri="{FF2B5EF4-FFF2-40B4-BE49-F238E27FC236}">
                <a16:creationId xmlns:a16="http://schemas.microsoft.com/office/drawing/2014/main" id="{E9B6EA03-CF1B-5E96-A30B-EEDF316F583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2" name="Notes Placeholder 2">
            <a:extLst>
              <a:ext uri="{FF2B5EF4-FFF2-40B4-BE49-F238E27FC236}">
                <a16:creationId xmlns:a16="http://schemas.microsoft.com/office/drawing/2014/main" id="{60207434-1038-0516-F60C-07C22210711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6083" name="Slide Number Placeholder 3">
            <a:extLst>
              <a:ext uri="{FF2B5EF4-FFF2-40B4-BE49-F238E27FC236}">
                <a16:creationId xmlns:a16="http://schemas.microsoft.com/office/drawing/2014/main" id="{BD83F091-F018-5F78-7BD1-97D414B6768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02C5B62-0B05-4E8B-8F1B-1067C8613ABF}" type="slidenum">
              <a:rPr lang="en-US" altLang="en-US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>
            <a:extLst>
              <a:ext uri="{FF2B5EF4-FFF2-40B4-BE49-F238E27FC236}">
                <a16:creationId xmlns:a16="http://schemas.microsoft.com/office/drawing/2014/main" id="{2621E390-38D1-A0A0-DC3F-96C70165C18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0" name="Notes Placeholder 2">
            <a:extLst>
              <a:ext uri="{FF2B5EF4-FFF2-40B4-BE49-F238E27FC236}">
                <a16:creationId xmlns:a16="http://schemas.microsoft.com/office/drawing/2014/main" id="{8796C636-A374-6861-BE43-F6FEC06CFCC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8131" name="Slide Number Placeholder 3">
            <a:extLst>
              <a:ext uri="{FF2B5EF4-FFF2-40B4-BE49-F238E27FC236}">
                <a16:creationId xmlns:a16="http://schemas.microsoft.com/office/drawing/2014/main" id="{1931B3A6-7A6E-4765-2C55-01A97519E8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E129D98-C1CB-4BAE-8C28-05F328BC5232}" type="slidenum">
              <a:rPr lang="en-US" altLang="en-US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>
            <a:extLst>
              <a:ext uri="{FF2B5EF4-FFF2-40B4-BE49-F238E27FC236}">
                <a16:creationId xmlns:a16="http://schemas.microsoft.com/office/drawing/2014/main" id="{424ED318-E117-C028-0963-20C0DF345D8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8" name="Notes Placeholder 2">
            <a:extLst>
              <a:ext uri="{FF2B5EF4-FFF2-40B4-BE49-F238E27FC236}">
                <a16:creationId xmlns:a16="http://schemas.microsoft.com/office/drawing/2014/main" id="{F6F0E461-DCE1-D426-AA78-EBC364AB231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0179" name="Slide Number Placeholder 3">
            <a:extLst>
              <a:ext uri="{FF2B5EF4-FFF2-40B4-BE49-F238E27FC236}">
                <a16:creationId xmlns:a16="http://schemas.microsoft.com/office/drawing/2014/main" id="{E5E8EAE5-79AA-2096-38DE-9D3A530591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78DF8BD-84C8-4677-8F6C-8462C0F3565A}" type="slidenum">
              <a:rPr lang="en-US" altLang="en-US"/>
              <a:pPr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1FDD7-6F59-B0CF-4D31-8EB5A089E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5DDCA-62C1-4550-8E54-5E596AEC895A}" type="datetime1">
              <a:rPr lang="en-US"/>
              <a:pPr>
                <a:defRPr/>
              </a:pPr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558E84-F537-B5CA-5164-A14B6DAF1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A8A59-2A38-878F-70E8-A005BD34A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9DEC7-9C4B-44F5-8536-D527BC0956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5374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4A7F77-27D8-FDB8-9FE9-2A846B0C8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59324-4622-432D-85B2-83B3D8810FC3}" type="datetime1">
              <a:rPr lang="en-US"/>
              <a:pPr>
                <a:defRPr/>
              </a:pPr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C1B1C-AA33-AF98-800C-579F031CA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3EC037-A320-F98C-BA67-F96708E27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68278-8B0C-45FE-A85B-4E64C524F7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8786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0AE28-EBCD-B889-64F9-764568B2C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4F292-6842-462C-8FF0-C8ADABCB6C98}" type="datetime1">
              <a:rPr lang="en-US"/>
              <a:pPr>
                <a:defRPr/>
              </a:pPr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5A630-561A-0C91-B1D7-01BA468BB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D1365E-8BA7-4290-A1E4-73EFF5C8E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982A1-8B08-4A91-8F4B-34CB37E4AE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6796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EB243-0BEB-9516-17FD-F79352B57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D175D-4D97-47DE-8727-86081BC2729B}" type="datetime1">
              <a:rPr lang="en-US"/>
              <a:pPr>
                <a:defRPr/>
              </a:pPr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2E3FE-7B84-452E-D655-D1C487412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F126E-0C26-38FE-0CEA-7007570C2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CCF558-8439-48C9-9D73-D458E49C3E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5004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47DB17-6DE2-F077-F089-60C00B55F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89764-EC2C-4470-90F0-00371F6D4D0E}" type="datetime1">
              <a:rPr lang="en-US"/>
              <a:pPr>
                <a:defRPr/>
              </a:pPr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4E850-3F1C-C652-F19F-715D53C67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28A63B-F13E-B99E-4D97-118823A6F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1B6DE-65F1-4DF9-8320-6BFBAC5FAA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649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033E9B5-4A0E-76E9-57FA-55E2A26ED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A3E3C-FC8D-4810-ACDB-1814ACA21764}" type="datetime1">
              <a:rPr lang="en-US"/>
              <a:pPr>
                <a:defRPr/>
              </a:pPr>
              <a:t>5/22/2023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26C066D-9A05-2026-6270-775BBFF0E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EAFBB59-07D7-ABB1-18E5-30EFEB2DF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E33FF8-D403-4C05-88B1-998491B15F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0179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1235AED-9DD4-56D6-2158-157E995C6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F273E-67B3-41F1-90B0-B10D4C224765}" type="datetime1">
              <a:rPr lang="en-US"/>
              <a:pPr>
                <a:defRPr/>
              </a:pPr>
              <a:t>5/22/2023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10F39D-2360-DFC6-A066-631AF1D73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6B4029A-D059-B522-9458-938DB90DF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4687F-CD55-4825-B89C-BD8AA28AD5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5425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A74C54A-ABB7-E00E-1693-D090A2468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86DD5-8249-4D49-AFD8-746878967CDF}" type="datetime1">
              <a:rPr lang="en-US"/>
              <a:pPr>
                <a:defRPr/>
              </a:pPr>
              <a:t>5/22/2023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A63EDAA-A999-26A7-1A22-FDA7F238A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6B57097-960F-6ABF-FA13-71A67BDE2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475C1A-75C9-49E0-A0AB-0C85C56889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55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6850395-82A4-5623-3F8A-E761AF1F6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ABF3B-9532-4EC5-9DDD-BA47D5A518D6}" type="datetime1">
              <a:rPr lang="en-US"/>
              <a:pPr>
                <a:defRPr/>
              </a:pPr>
              <a:t>5/22/2023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1ADD283-4956-39D5-BD98-F48948831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9946EDD-99A6-087A-7AD8-78B8390A7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1374B-071B-4DE6-90F9-2F2AF7D5EF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4653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D5219F1-D5CF-3AEA-AF98-CDB0E4079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BA4EE-14C9-436E-A480-4B17C2A1A73F}" type="datetime1">
              <a:rPr lang="en-US"/>
              <a:pPr>
                <a:defRPr/>
              </a:pPr>
              <a:t>5/22/2023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2FAAAE0-D33A-36CC-84E4-65233C23B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AE73383-6132-EADA-6673-D10C850B5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0BBE7-DF9E-425D-BA4A-B6105C8BDA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9699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F3763D6-DDFC-3805-FF91-311A9F442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DD113-0E31-4523-8563-4D5851F2CEBB}" type="datetime1">
              <a:rPr lang="en-US"/>
              <a:pPr>
                <a:defRPr/>
              </a:pPr>
              <a:t>5/22/2023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F6F56CA-B368-E745-45B9-920D16D57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C9E195A-2F08-1D5C-2FF8-0AAAC5C2D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B8B2B-7976-4368-9E50-8DF3805A06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5874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F78E185-17D3-EA66-A4B3-82363D0D691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1EB494B-46BE-32EE-CB8E-59EC0EA5F9C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27910-D52E-E76E-7E13-13AF089A64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A9EEBA2-FE82-4BFD-A4DB-009C5C1F4155}" type="datetime1">
              <a:rPr lang="en-US"/>
              <a:pPr>
                <a:defRPr/>
              </a:pPr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1AE52-52D3-2865-4435-89EE97E86D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01389-8EFA-32B5-9642-74DF3080A3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086895E-41B2-4A56-B392-B67D444190F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3E687B9-4F55-1C30-2B98-F61016861B16}"/>
              </a:ext>
            </a:extLst>
          </p:cNvPr>
          <p:cNvSpPr/>
          <p:nvPr/>
        </p:nvSpPr>
        <p:spPr>
          <a:xfrm>
            <a:off x="762000" y="152400"/>
            <a:ext cx="7696200" cy="762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89D70B3-30AE-AF3C-2025-C1E60DDC91E0}"/>
              </a:ext>
            </a:extLst>
          </p:cNvPr>
          <p:cNvSpPr/>
          <p:nvPr/>
        </p:nvSpPr>
        <p:spPr>
          <a:xfrm>
            <a:off x="685800" y="2133600"/>
            <a:ext cx="7772400" cy="762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4339" name="Picture 9" descr="logo-merge-center.final.2011.jpg">
            <a:extLst>
              <a:ext uri="{FF2B5EF4-FFF2-40B4-BE49-F238E27FC236}">
                <a16:creationId xmlns:a16="http://schemas.microsoft.com/office/drawing/2014/main" id="{450D0792-4167-D2FE-5145-C2B62AC8C2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04800"/>
            <a:ext cx="6324600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CF8D09A-0DAF-BCBB-B3C0-6AF820704BDB}"/>
              </a:ext>
            </a:extLst>
          </p:cNvPr>
          <p:cNvSpPr/>
          <p:nvPr/>
        </p:nvSpPr>
        <p:spPr>
          <a:xfrm>
            <a:off x="685800" y="5638800"/>
            <a:ext cx="7848600" cy="762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41" name="TextBox 11">
            <a:extLst>
              <a:ext uri="{FF2B5EF4-FFF2-40B4-BE49-F238E27FC236}">
                <a16:creationId xmlns:a16="http://schemas.microsoft.com/office/drawing/2014/main" id="{7BC3C81F-94AA-7EFF-5C04-362EECD9A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600200"/>
            <a:ext cx="7620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b="1">
                <a:latin typeface="Arial" panose="020B0604020202020204" pitchFamily="34" charset="0"/>
                <a:cs typeface="Arial" panose="020B0604020202020204" pitchFamily="34" charset="0"/>
              </a:rPr>
              <a:t>NELP &amp; CLS Training Series</a:t>
            </a:r>
          </a:p>
          <a:p>
            <a:pPr algn="ctr"/>
            <a:r>
              <a:rPr lang="en-US" altLang="en-US" sz="1400" i="1"/>
              <a:t>Maximizing Enforcement of the Employment Rights of People with Criminal Records</a:t>
            </a:r>
          </a:p>
        </p:txBody>
      </p:sp>
      <p:sp>
        <p:nvSpPr>
          <p:cNvPr id="14342" name="TextBox 12">
            <a:extLst>
              <a:ext uri="{FF2B5EF4-FFF2-40B4-BE49-F238E27FC236}">
                <a16:creationId xmlns:a16="http://schemas.microsoft.com/office/drawing/2014/main" id="{3F9A74A8-90ED-BF20-7B0D-09398F939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" y="2514600"/>
            <a:ext cx="76200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6000"/>
              <a:t> Race Discrimination Claims for Criminal Record Rejections </a:t>
            </a:r>
          </a:p>
        </p:txBody>
      </p:sp>
      <p:sp>
        <p:nvSpPr>
          <p:cNvPr id="14343" name="TextBox 1">
            <a:extLst>
              <a:ext uri="{FF2B5EF4-FFF2-40B4-BE49-F238E27FC236}">
                <a16:creationId xmlns:a16="http://schemas.microsoft.com/office/drawing/2014/main" id="{2F1F14F3-77BC-DC70-5583-6BC2F13EE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5867400"/>
            <a:ext cx="6477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sz="2000"/>
              <a:t>By Sharon M. Dietrich and Maurice Emsellem</a:t>
            </a:r>
          </a:p>
          <a:p>
            <a:pPr algn="r"/>
            <a:r>
              <a:rPr lang="en-US" altLang="en-US" sz="2000"/>
              <a:t>May 24, 2013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1" name="Picture 4" descr="logo.final.2011.jpg">
            <a:extLst>
              <a:ext uri="{FF2B5EF4-FFF2-40B4-BE49-F238E27FC236}">
                <a16:creationId xmlns:a16="http://schemas.microsoft.com/office/drawing/2014/main" id="{912944C9-2A2E-3FF8-C7CA-6E23C67997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943600"/>
            <a:ext cx="7010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2" name="Picture 2">
            <a:extLst>
              <a:ext uri="{FF2B5EF4-FFF2-40B4-BE49-F238E27FC236}">
                <a16:creationId xmlns:a16="http://schemas.microsoft.com/office/drawing/2014/main" id="{9997E41E-2442-D322-C35F-0747E84A1B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381000"/>
            <a:ext cx="772477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3" name="Picture 3">
            <a:extLst>
              <a:ext uri="{FF2B5EF4-FFF2-40B4-BE49-F238E27FC236}">
                <a16:creationId xmlns:a16="http://schemas.microsoft.com/office/drawing/2014/main" id="{76012119-648C-887C-FE98-E87582C3AC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1316038"/>
            <a:ext cx="7724775" cy="9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4" name="TextBox 1">
            <a:extLst>
              <a:ext uri="{FF2B5EF4-FFF2-40B4-BE49-F238E27FC236}">
                <a16:creationId xmlns:a16="http://schemas.microsoft.com/office/drawing/2014/main" id="{D53824FB-2D56-E814-928C-61786DDD76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" y="609600"/>
            <a:ext cx="7724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800"/>
              <a:t>Title VII and “Ban the Box”</a:t>
            </a:r>
          </a:p>
        </p:txBody>
      </p:sp>
      <p:sp>
        <p:nvSpPr>
          <p:cNvPr id="51205" name="Rectangle 3">
            <a:extLst>
              <a:ext uri="{FF2B5EF4-FFF2-40B4-BE49-F238E27FC236}">
                <a16:creationId xmlns:a16="http://schemas.microsoft.com/office/drawing/2014/main" id="{B6619DBE-8A07-ADFF-D1CC-DF873E9B3B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013" y="1676400"/>
            <a:ext cx="7772400" cy="399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altLang="en-US" sz="3200"/>
              <a:t>Guidance endorses the BTB principle of not asking about a criminal record on a job application as a best practice (Guidance, pp. 13-14).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en-US" altLang="en-US" sz="2400"/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altLang="en-US" sz="3200"/>
              <a:t>Should limit the number of applicants for which individual assessments are needed.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4879CF-B204-90A0-9CD1-B8FA29261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F0F88AD-D56C-4041-A3B1-79A2027E581E}" type="slidenum">
              <a:rPr lang="en-US" altLang="en-US">
                <a:solidFill>
                  <a:srgbClr val="898989"/>
                </a:solidFill>
              </a:rPr>
              <a:pPr/>
              <a:t>10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Picture 4" descr="logo.final.2011.jpg">
            <a:extLst>
              <a:ext uri="{FF2B5EF4-FFF2-40B4-BE49-F238E27FC236}">
                <a16:creationId xmlns:a16="http://schemas.microsoft.com/office/drawing/2014/main" id="{86485DCA-DC7F-B981-4232-91ABB0932E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943600"/>
            <a:ext cx="7010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0" name="Picture 2">
            <a:extLst>
              <a:ext uri="{FF2B5EF4-FFF2-40B4-BE49-F238E27FC236}">
                <a16:creationId xmlns:a16="http://schemas.microsoft.com/office/drawing/2014/main" id="{4FA1190D-94CD-F4B9-49AF-CE40DEF5F0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381000"/>
            <a:ext cx="772477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1" name="Picture 3">
            <a:extLst>
              <a:ext uri="{FF2B5EF4-FFF2-40B4-BE49-F238E27FC236}">
                <a16:creationId xmlns:a16="http://schemas.microsoft.com/office/drawing/2014/main" id="{D85D5A2A-DB01-F229-D40E-4D221FE85E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1316038"/>
            <a:ext cx="7724775" cy="9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2" name="TextBox 1">
            <a:extLst>
              <a:ext uri="{FF2B5EF4-FFF2-40B4-BE49-F238E27FC236}">
                <a16:creationId xmlns:a16="http://schemas.microsoft.com/office/drawing/2014/main" id="{9F4FFD64-CC4E-74C5-0F4A-A9AB6CC64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" y="609600"/>
            <a:ext cx="7724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800"/>
              <a:t>Title VII: Some Implications</a:t>
            </a:r>
          </a:p>
        </p:txBody>
      </p:sp>
      <p:sp>
        <p:nvSpPr>
          <p:cNvPr id="53253" name="Rectangle 3">
            <a:extLst>
              <a:ext uri="{FF2B5EF4-FFF2-40B4-BE49-F238E27FC236}">
                <a16:creationId xmlns:a16="http://schemas.microsoft.com/office/drawing/2014/main" id="{54503CC0-D469-ED05-9395-5A6AFC935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013" y="1676400"/>
            <a:ext cx="7772400" cy="399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altLang="en-US" sz="3200"/>
              <a:t>Across-the-board exclusions usually violate Title VII (p. 16).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en-US" altLang="en-US" sz="1400"/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altLang="en-US" sz="3200"/>
              <a:t>So does the firing of current employees who are performing well but have criminal records (see Example 8, p. 20).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en-US" altLang="en-US" sz="1400"/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altLang="en-US" sz="3200"/>
              <a:t>So do on-line applications that kick out people with a record (see Example 5, p. 16).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E4B8BF3-8CAF-A41A-9871-CFA1502FC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F365D01-01FA-42CF-AC67-705DB9C3C066}" type="slidenum">
              <a:rPr lang="en-US" altLang="en-US">
                <a:solidFill>
                  <a:srgbClr val="898989"/>
                </a:solidFill>
              </a:rPr>
              <a:pPr/>
              <a:t>11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D2927CE-8158-9958-7700-D5807739AAED}"/>
              </a:ext>
            </a:extLst>
          </p:cNvPr>
          <p:cNvSpPr/>
          <p:nvPr/>
        </p:nvSpPr>
        <p:spPr>
          <a:xfrm>
            <a:off x="647700" y="685800"/>
            <a:ext cx="7772400" cy="762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72CC73C-AA4E-9AB4-196F-D9AEBA663AC4}"/>
              </a:ext>
            </a:extLst>
          </p:cNvPr>
          <p:cNvSpPr/>
          <p:nvPr/>
        </p:nvSpPr>
        <p:spPr>
          <a:xfrm>
            <a:off x="685800" y="5638800"/>
            <a:ext cx="7848600" cy="762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819" name="TextBox 12">
            <a:extLst>
              <a:ext uri="{FF2B5EF4-FFF2-40B4-BE49-F238E27FC236}">
                <a16:creationId xmlns:a16="http://schemas.microsoft.com/office/drawing/2014/main" id="{9CD431C7-F504-7DE7-E136-DF3EA588C9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" y="1600200"/>
            <a:ext cx="7620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6000"/>
              <a:t>Highlights of the </a:t>
            </a:r>
          </a:p>
          <a:p>
            <a:pPr algn="ctr"/>
            <a:r>
              <a:rPr lang="en-US" altLang="en-US" sz="6000"/>
              <a:t>2012 EEOC Guidance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4" descr="logo.final.2011.jpg">
            <a:extLst>
              <a:ext uri="{FF2B5EF4-FFF2-40B4-BE49-F238E27FC236}">
                <a16:creationId xmlns:a16="http://schemas.microsoft.com/office/drawing/2014/main" id="{33D5ABC5-0E2E-F49F-959A-E143DE2066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943600"/>
            <a:ext cx="7010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6" name="Picture 2">
            <a:extLst>
              <a:ext uri="{FF2B5EF4-FFF2-40B4-BE49-F238E27FC236}">
                <a16:creationId xmlns:a16="http://schemas.microsoft.com/office/drawing/2014/main" id="{333D2C10-914E-9F9C-29AB-71A9763FAC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381000"/>
            <a:ext cx="772477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7" name="Picture 3">
            <a:extLst>
              <a:ext uri="{FF2B5EF4-FFF2-40B4-BE49-F238E27FC236}">
                <a16:creationId xmlns:a16="http://schemas.microsoft.com/office/drawing/2014/main" id="{9307317E-A369-630E-A888-9381FEE4B7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1316038"/>
            <a:ext cx="7724775" cy="9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8" name="TextBox 1">
            <a:extLst>
              <a:ext uri="{FF2B5EF4-FFF2-40B4-BE49-F238E27FC236}">
                <a16:creationId xmlns:a16="http://schemas.microsoft.com/office/drawing/2014/main" id="{92C44472-AA69-BC79-B332-DF700C7E74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" y="609600"/>
            <a:ext cx="7724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800"/>
              <a:t>EEOC Enforcement Guidance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28C6DAFF-1D23-FF15-A046-C81E01C78C1D}"/>
              </a:ext>
            </a:extLst>
          </p:cNvPr>
          <p:cNvSpPr txBox="1">
            <a:spLocks noChangeArrowheads="1"/>
          </p:cNvSpPr>
          <p:nvPr/>
        </p:nvSpPr>
        <p:spPr>
          <a:xfrm>
            <a:off x="481013" y="1676400"/>
            <a:ext cx="7772400" cy="39973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/>
              <a:t>Crucial new enforcement guidance approved on April 25, 2012.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1100" dirty="0"/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err="1"/>
              <a:t>Subregulatory</a:t>
            </a:r>
            <a:r>
              <a:rPr lang="en-US" sz="2400" dirty="0"/>
              <a:t>, so not controlling on courts, but probably entitled to deference.  Certainly controlling on Commission.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1100" dirty="0"/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/>
              <a:t>For more information, see </a:t>
            </a:r>
            <a:r>
              <a:rPr lang="en-US" sz="2400" u="sng" dirty="0"/>
              <a:t>Highlights of EEOC’s New Criminal Record Guidance</a:t>
            </a:r>
            <a:r>
              <a:rPr lang="en-US" sz="2400" b="1" dirty="0"/>
              <a:t> (</a:t>
            </a:r>
            <a:r>
              <a:rPr lang="en-US" sz="2400" dirty="0"/>
              <a:t>April 26, 2012)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1100" u="sng" dirty="0">
              <a:solidFill>
                <a:srgbClr val="76000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>
                <a:solidFill>
                  <a:srgbClr val="760000"/>
                </a:solidFill>
              </a:rPr>
              <a:t>      </a:t>
            </a:r>
            <a:r>
              <a:rPr lang="en-US" sz="1800" u="sng" dirty="0">
                <a:solidFill>
                  <a:srgbClr val="760000"/>
                </a:solidFill>
              </a:rPr>
              <a:t>http:www.eeoc.gov/laws/guidance/upload/arrest_conviction.pdf</a:t>
            </a:r>
            <a:endParaRPr lang="en-US" sz="1800" dirty="0">
              <a:solidFill>
                <a:srgbClr val="C00000"/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D88FBDA-8112-5AF0-431A-C3EE5E85A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B185843-AB91-4C07-817D-1AD1D4266527}" type="slidenum">
              <a:rPr lang="en-US" altLang="en-US">
                <a:solidFill>
                  <a:srgbClr val="898989"/>
                </a:solidFill>
              </a:rPr>
              <a:pPr/>
              <a:t>3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4" descr="logo.final.2011.jpg">
            <a:extLst>
              <a:ext uri="{FF2B5EF4-FFF2-40B4-BE49-F238E27FC236}">
                <a16:creationId xmlns:a16="http://schemas.microsoft.com/office/drawing/2014/main" id="{32F8A53E-FE62-7B95-E64C-0F666723FA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943600"/>
            <a:ext cx="7010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>
            <a:extLst>
              <a:ext uri="{FF2B5EF4-FFF2-40B4-BE49-F238E27FC236}">
                <a16:creationId xmlns:a16="http://schemas.microsoft.com/office/drawing/2014/main" id="{E9DD203C-780B-7039-EEBD-DE982AF6BF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381000"/>
            <a:ext cx="772477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5" name="Picture 3">
            <a:extLst>
              <a:ext uri="{FF2B5EF4-FFF2-40B4-BE49-F238E27FC236}">
                <a16:creationId xmlns:a16="http://schemas.microsoft.com/office/drawing/2014/main" id="{43E1208D-8F28-474D-3C8C-1B12B6FB4B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1316038"/>
            <a:ext cx="7724775" cy="9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TextBox 1">
            <a:extLst>
              <a:ext uri="{FF2B5EF4-FFF2-40B4-BE49-F238E27FC236}">
                <a16:creationId xmlns:a16="http://schemas.microsoft.com/office/drawing/2014/main" id="{2AC18E7E-20BC-0755-AE11-EE4A0C079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" y="609600"/>
            <a:ext cx="7724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800"/>
              <a:t>Title VII: Proof of Disparate Impact</a:t>
            </a:r>
          </a:p>
        </p:txBody>
      </p:sp>
      <p:sp>
        <p:nvSpPr>
          <p:cNvPr id="38917" name="Rectangle 3">
            <a:extLst>
              <a:ext uri="{FF2B5EF4-FFF2-40B4-BE49-F238E27FC236}">
                <a16:creationId xmlns:a16="http://schemas.microsoft.com/office/drawing/2014/main" id="{4B2BA310-D6C2-7506-8E19-6FBDE8D57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013" y="1676400"/>
            <a:ext cx="7772400" cy="399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altLang="en-US" sz="2800"/>
              <a:t>In a lawsuit, complex statistical evidence is required.  Where does it come from?  How is it analyzed?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en-US" altLang="en-US" sz="1600"/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altLang="en-US" sz="2800"/>
              <a:t>In the EEOC, disparate impact is presumed, need not be proved (Guidance, p. 10).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en-US" altLang="en-US" sz="1600"/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altLang="en-US" sz="2800"/>
              <a:t>Key reason EEOC charges are more feasible than litigation.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400"/>
          </a:p>
          <a:p>
            <a:pPr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40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98B6F0-7226-E97C-FF44-1758417E0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5127E99-900E-4E6C-8EAE-D1AC51A3C4F3}" type="slidenum">
              <a:rPr lang="en-US" altLang="en-US">
                <a:solidFill>
                  <a:srgbClr val="898989"/>
                </a:solidFill>
              </a:rPr>
              <a:pPr/>
              <a:t>4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4" descr="logo.final.2011.jpg">
            <a:extLst>
              <a:ext uri="{FF2B5EF4-FFF2-40B4-BE49-F238E27FC236}">
                <a16:creationId xmlns:a16="http://schemas.microsoft.com/office/drawing/2014/main" id="{85085511-0E7B-411A-B456-36F5FECEAD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943600"/>
            <a:ext cx="7010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2" name="Picture 2">
            <a:extLst>
              <a:ext uri="{FF2B5EF4-FFF2-40B4-BE49-F238E27FC236}">
                <a16:creationId xmlns:a16="http://schemas.microsoft.com/office/drawing/2014/main" id="{2AD11DFB-ADC8-F50C-8BD3-014969004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381000"/>
            <a:ext cx="772477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3" name="Picture 3">
            <a:extLst>
              <a:ext uri="{FF2B5EF4-FFF2-40B4-BE49-F238E27FC236}">
                <a16:creationId xmlns:a16="http://schemas.microsoft.com/office/drawing/2014/main" id="{E852B06A-7008-596B-8596-005D661DE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1316038"/>
            <a:ext cx="7724775" cy="9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4" name="TextBox 1">
            <a:extLst>
              <a:ext uri="{FF2B5EF4-FFF2-40B4-BE49-F238E27FC236}">
                <a16:creationId xmlns:a16="http://schemas.microsoft.com/office/drawing/2014/main" id="{9AE0D398-850D-4D51-AD8C-C1E37C5B5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" y="609600"/>
            <a:ext cx="7724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800"/>
              <a:t>Title VII: Business Necessity &amp; Arrests</a:t>
            </a:r>
          </a:p>
        </p:txBody>
      </p:sp>
      <p:sp>
        <p:nvSpPr>
          <p:cNvPr id="40965" name="Rectangle 3">
            <a:extLst>
              <a:ext uri="{FF2B5EF4-FFF2-40B4-BE49-F238E27FC236}">
                <a16:creationId xmlns:a16="http://schemas.microsoft.com/office/drawing/2014/main" id="{B50581EE-3DB8-DADD-304B-4DF3B1104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013" y="1676400"/>
            <a:ext cx="7772400" cy="399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altLang="en-US" sz="2800"/>
              <a:t>“An exclusion based on an arrest, in itself, is not job related and consistent with business necessity.” (Guidance, p. 12).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en-US" altLang="en-US"/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altLang="en-US" sz="2800"/>
              <a:t>An employer is supposed to evaluate the likelihood that the person engaged in the conduct for which s/he was arrested.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ACFC6C-3106-B44D-8219-0434F0C31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D4B3128-A82B-4B54-AA44-607D449D1F7A}" type="slidenum">
              <a:rPr lang="en-US" altLang="en-US">
                <a:solidFill>
                  <a:srgbClr val="898989"/>
                </a:solidFill>
              </a:rPr>
              <a:pPr/>
              <a:t>5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4" descr="logo.final.2011.jpg">
            <a:extLst>
              <a:ext uri="{FF2B5EF4-FFF2-40B4-BE49-F238E27FC236}">
                <a16:creationId xmlns:a16="http://schemas.microsoft.com/office/drawing/2014/main" id="{C386ACC1-DA2B-7E5B-A67D-C280854AC8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943600"/>
            <a:ext cx="7010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0" name="Picture 2">
            <a:extLst>
              <a:ext uri="{FF2B5EF4-FFF2-40B4-BE49-F238E27FC236}">
                <a16:creationId xmlns:a16="http://schemas.microsoft.com/office/drawing/2014/main" id="{6DAF03A2-E0DB-7D55-1D3F-2E188B7B4B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381000"/>
            <a:ext cx="772477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1" name="Picture 3">
            <a:extLst>
              <a:ext uri="{FF2B5EF4-FFF2-40B4-BE49-F238E27FC236}">
                <a16:creationId xmlns:a16="http://schemas.microsoft.com/office/drawing/2014/main" id="{FDF7EDC1-983A-65C0-08C4-F159908EF5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1316038"/>
            <a:ext cx="7724775" cy="9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2" name="TextBox 1">
            <a:extLst>
              <a:ext uri="{FF2B5EF4-FFF2-40B4-BE49-F238E27FC236}">
                <a16:creationId xmlns:a16="http://schemas.microsoft.com/office/drawing/2014/main" id="{F962019D-A5CC-B36B-9B52-3A43D8A97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" y="609600"/>
            <a:ext cx="7724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800"/>
              <a:t>Title VII: Business Necessity &amp; Convictions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AE8661EF-605C-2732-BE7E-3254AED7D8FD}"/>
              </a:ext>
            </a:extLst>
          </p:cNvPr>
          <p:cNvSpPr txBox="1">
            <a:spLocks noChangeArrowheads="1"/>
          </p:cNvSpPr>
          <p:nvPr/>
        </p:nvSpPr>
        <p:spPr>
          <a:xfrm>
            <a:off x="481013" y="1676400"/>
            <a:ext cx="7772400" cy="39973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/>
              <a:t>EEOC policy says that an employer is to consider the following factors:</a:t>
            </a:r>
          </a:p>
          <a:p>
            <a:pPr marL="609600" indent="-60960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200" dirty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The nature and gravity of the offense/conduct;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The time that has passed since the offense and/or the sentence completion;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The nature of the job held or sought.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sz="2800" dirty="0"/>
          </a:p>
          <a:p>
            <a:pPr marL="609600" indent="-60960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/>
              <a:t>(Guidance, p. 15 - derived from </a:t>
            </a:r>
            <a:r>
              <a:rPr lang="en-US" sz="2800" u="sng" dirty="0"/>
              <a:t>Green</a:t>
            </a:r>
            <a:r>
              <a:rPr lang="en-US" sz="2800" dirty="0"/>
              <a:t>).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E27011-5C07-E51D-24CF-17198E9AC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A6464F4-4CFD-4D3A-AF9A-296A9064F575}" type="slidenum">
              <a:rPr lang="en-US" altLang="en-US">
                <a:solidFill>
                  <a:srgbClr val="898989"/>
                </a:solidFill>
              </a:rPr>
              <a:pPr/>
              <a:t>6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4" descr="logo.final.2011.jpg">
            <a:extLst>
              <a:ext uri="{FF2B5EF4-FFF2-40B4-BE49-F238E27FC236}">
                <a16:creationId xmlns:a16="http://schemas.microsoft.com/office/drawing/2014/main" id="{67363848-EB54-455F-7F6E-17FA432E66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943600"/>
            <a:ext cx="7010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58" name="Picture 2">
            <a:extLst>
              <a:ext uri="{FF2B5EF4-FFF2-40B4-BE49-F238E27FC236}">
                <a16:creationId xmlns:a16="http://schemas.microsoft.com/office/drawing/2014/main" id="{3771E0AB-B0B0-3A67-D037-B811648CC2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381000"/>
            <a:ext cx="772477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59" name="Picture 3">
            <a:extLst>
              <a:ext uri="{FF2B5EF4-FFF2-40B4-BE49-F238E27FC236}">
                <a16:creationId xmlns:a16="http://schemas.microsoft.com/office/drawing/2014/main" id="{6ABC4AE2-014B-00CF-3A69-847DDC0C04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1316038"/>
            <a:ext cx="7724775" cy="9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0" name="TextBox 1">
            <a:extLst>
              <a:ext uri="{FF2B5EF4-FFF2-40B4-BE49-F238E27FC236}">
                <a16:creationId xmlns:a16="http://schemas.microsoft.com/office/drawing/2014/main" id="{B9CEF61F-3CCD-5147-FA2E-617873D50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" y="609600"/>
            <a:ext cx="7724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800"/>
              <a:t>Title VII: Matrices (“Targeted  Exclusions”)</a:t>
            </a:r>
          </a:p>
        </p:txBody>
      </p:sp>
      <p:sp>
        <p:nvSpPr>
          <p:cNvPr id="45061" name="Rectangle 3">
            <a:extLst>
              <a:ext uri="{FF2B5EF4-FFF2-40B4-BE49-F238E27FC236}">
                <a16:creationId xmlns:a16="http://schemas.microsoft.com/office/drawing/2014/main" id="{79AE1486-0A94-70AB-50AB-B3758606C5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013" y="1676400"/>
            <a:ext cx="7772400" cy="399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altLang="en-US" sz="2800"/>
              <a:t>Should take into account fact-based evidence, legal requirements, studies (p. 17).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1200"/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altLang="en-US" sz="2800"/>
              <a:t>Guidance suggests employers should distinguish between different jobs and different offenses and provide time limits for disqualifications (see esp. Example 7, pp. 18-19).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E2E2B9D-B7DA-0DF9-E328-02932E817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D1A296D-E738-47F9-9843-B70051AA100A}" type="slidenum">
              <a:rPr lang="en-US" altLang="en-US">
                <a:solidFill>
                  <a:srgbClr val="898989"/>
                </a:solidFill>
              </a:rPr>
              <a:pPr/>
              <a:t>7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Picture 4" descr="logo.final.2011.jpg">
            <a:extLst>
              <a:ext uri="{FF2B5EF4-FFF2-40B4-BE49-F238E27FC236}">
                <a16:creationId xmlns:a16="http://schemas.microsoft.com/office/drawing/2014/main" id="{D5B65EF7-4A92-3839-C7DD-43CD2DBFCA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943600"/>
            <a:ext cx="7010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6" name="Picture 2">
            <a:extLst>
              <a:ext uri="{FF2B5EF4-FFF2-40B4-BE49-F238E27FC236}">
                <a16:creationId xmlns:a16="http://schemas.microsoft.com/office/drawing/2014/main" id="{2209D3C2-FBBE-48B5-8D7A-9F6FD47247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381000"/>
            <a:ext cx="772477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7" name="Picture 3">
            <a:extLst>
              <a:ext uri="{FF2B5EF4-FFF2-40B4-BE49-F238E27FC236}">
                <a16:creationId xmlns:a16="http://schemas.microsoft.com/office/drawing/2014/main" id="{2C2150D8-43E3-E350-E0E2-497CCA6672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1316038"/>
            <a:ext cx="7724775" cy="9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8" name="TextBox 1">
            <a:extLst>
              <a:ext uri="{FF2B5EF4-FFF2-40B4-BE49-F238E27FC236}">
                <a16:creationId xmlns:a16="http://schemas.microsoft.com/office/drawing/2014/main" id="{825828D3-445A-F22B-3262-63522A7BC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" y="609600"/>
            <a:ext cx="7724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800"/>
              <a:t>Title VII: “Individualized Assessments”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45BFC114-14FE-CD46-D7DB-B99B8A6EFAFA}"/>
              </a:ext>
            </a:extLst>
          </p:cNvPr>
          <p:cNvSpPr txBox="1">
            <a:spLocks noChangeArrowheads="1"/>
          </p:cNvSpPr>
          <p:nvPr/>
        </p:nvSpPr>
        <p:spPr>
          <a:xfrm>
            <a:off x="481013" y="1676400"/>
            <a:ext cx="7772400" cy="39973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/>
              <a:t>Not required, but strongly recommended to avoid liability.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1200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/>
              <a:t>Process: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/>
              <a:t>Employer notifies applicant of possible rejection;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/>
              <a:t>Applicant has opportunity to respond;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/>
              <a:t>Employer considers what applicant said.</a:t>
            </a:r>
          </a:p>
          <a:p>
            <a:pPr marL="457200" lvl="1" indent="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/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/>
              <a:t>(Guidance, p. 18).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569CE6-C9B5-09C5-BBFC-33420BF56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249DBF1-C1D6-49C5-A414-45D402344570}" type="slidenum">
              <a:rPr lang="en-US" altLang="en-US">
                <a:solidFill>
                  <a:srgbClr val="898989"/>
                </a:solidFill>
              </a:rPr>
              <a:pPr/>
              <a:t>8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Picture 4" descr="logo.final.2011.jpg">
            <a:extLst>
              <a:ext uri="{FF2B5EF4-FFF2-40B4-BE49-F238E27FC236}">
                <a16:creationId xmlns:a16="http://schemas.microsoft.com/office/drawing/2014/main" id="{216F069A-A402-4A3A-647D-DB0A38995E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943600"/>
            <a:ext cx="7010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4" name="Picture 2">
            <a:extLst>
              <a:ext uri="{FF2B5EF4-FFF2-40B4-BE49-F238E27FC236}">
                <a16:creationId xmlns:a16="http://schemas.microsoft.com/office/drawing/2014/main" id="{AEDDEEDF-5BCB-54B8-8A2F-77A7A0DB47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381000"/>
            <a:ext cx="772477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5" name="Picture 3">
            <a:extLst>
              <a:ext uri="{FF2B5EF4-FFF2-40B4-BE49-F238E27FC236}">
                <a16:creationId xmlns:a16="http://schemas.microsoft.com/office/drawing/2014/main" id="{948B0AFF-E7A8-9F04-9AE0-BF3B1574C6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1316038"/>
            <a:ext cx="7724775" cy="9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6" name="TextBox 1">
            <a:extLst>
              <a:ext uri="{FF2B5EF4-FFF2-40B4-BE49-F238E27FC236}">
                <a16:creationId xmlns:a16="http://schemas.microsoft.com/office/drawing/2014/main" id="{CD862B1A-DA61-74FC-1642-07582E6C2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" y="449263"/>
            <a:ext cx="77247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800"/>
              <a:t>Title VII: “Individualized Assessments” – Identified Factors</a:t>
            </a:r>
          </a:p>
        </p:txBody>
      </p:sp>
      <p:sp>
        <p:nvSpPr>
          <p:cNvPr id="49157" name="Rectangle 3">
            <a:extLst>
              <a:ext uri="{FF2B5EF4-FFF2-40B4-BE49-F238E27FC236}">
                <a16:creationId xmlns:a16="http://schemas.microsoft.com/office/drawing/2014/main" id="{D9A7FA85-1525-6C1D-D90A-035B859FB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013" y="1676400"/>
            <a:ext cx="7772400" cy="399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altLang="en-US" sz="2800"/>
              <a:t>Inaccurate information in record;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altLang="en-US" sz="2800"/>
              <a:t>Facts around criminal conduct;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altLang="en-US" sz="2800"/>
              <a:t>Number of offenses;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altLang="en-US" sz="2800"/>
              <a:t>Older age at time or conviction/release;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altLang="en-US" sz="2800"/>
              <a:t>Work history since conviction;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altLang="en-US" sz="2800"/>
              <a:t>Rehabilitation;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altLang="en-US" sz="2800"/>
              <a:t>References;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altLang="en-US" sz="2800"/>
              <a:t>Bonded.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D3A3FD8-182D-A318-2C32-C162848F2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C9126EC-9CEB-4176-81FB-A611589ED064}" type="slidenum">
              <a:rPr lang="en-US" altLang="en-US">
                <a:solidFill>
                  <a:srgbClr val="898989"/>
                </a:solidFill>
              </a:rPr>
              <a:pPr/>
              <a:t>9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563</Words>
  <Application>Microsoft Office PowerPoint</Application>
  <PresentationFormat>On-screen Show (4:3)</PresentationFormat>
  <Paragraphs>85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Emory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Authorized Customer</dc:creator>
  <cp:lastModifiedBy>Sharon Dietrich</cp:lastModifiedBy>
  <cp:revision>32</cp:revision>
  <dcterms:created xsi:type="dcterms:W3CDTF">2011-03-16T20:40:09Z</dcterms:created>
  <dcterms:modified xsi:type="dcterms:W3CDTF">2023-05-22T20:20:29Z</dcterms:modified>
</cp:coreProperties>
</file>