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2" r:id="rId3"/>
    <p:sldId id="294" r:id="rId4"/>
    <p:sldId id="293" r:id="rId5"/>
    <p:sldId id="275" r:id="rId6"/>
    <p:sldId id="276" r:id="rId7"/>
    <p:sldId id="277" r:id="rId8"/>
    <p:sldId id="279" r:id="rId9"/>
    <p:sldId id="280" r:id="rId10"/>
    <p:sldId id="283" r:id="rId11"/>
    <p:sldId id="297" r:id="rId12"/>
    <p:sldId id="286" r:id="rId13"/>
    <p:sldId id="296" r:id="rId14"/>
    <p:sldId id="290" r:id="rId15"/>
    <p:sldId id="289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78" y="5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ED380-CD4B-433E-9E96-68E4629F9086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6D910-EA64-48C7-BA92-D865A9ED4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9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6D910-EA64-48C7-BA92-D865A9ED4E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78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638798"/>
            <a:ext cx="1962150" cy="12062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05150" y="2095500"/>
            <a:ext cx="3131820" cy="2634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30754" y="798576"/>
            <a:ext cx="4682490" cy="1125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638798"/>
            <a:ext cx="1962150" cy="12062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1492" y="2388615"/>
            <a:ext cx="5081015" cy="571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22422" y="1765046"/>
            <a:ext cx="3899154" cy="2954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hyperlink" Target="mailto:sdietrich@clsphila.org" TargetMode="External"/><Relationship Id="rId4" Type="http://schemas.openxmlformats.org/officeDocument/2006/relationships/hyperlink" Target="mailto:cmcnerney@outtengolden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mailto:om@outtengolden.com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www.eeoc.gov/laws/guidance/upload/arrest_convictio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620499"/>
            <a:ext cx="9143999" cy="12374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638799"/>
            <a:ext cx="9144000" cy="1219200"/>
          </a:xfrm>
          <a:custGeom>
            <a:avLst/>
            <a:gdLst/>
            <a:ahLst/>
            <a:cxnLst/>
            <a:rect l="l" t="t" r="r" b="b"/>
            <a:pathLst>
              <a:path w="9144000" h="1219200">
                <a:moveTo>
                  <a:pt x="0" y="1219199"/>
                </a:moveTo>
                <a:lnTo>
                  <a:pt x="9144000" y="1219199"/>
                </a:lnTo>
                <a:lnTo>
                  <a:pt x="9144000" y="0"/>
                </a:lnTo>
                <a:lnTo>
                  <a:pt x="0" y="0"/>
                </a:lnTo>
                <a:lnTo>
                  <a:pt x="0" y="12191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22274" y="1282953"/>
            <a:ext cx="7298055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6586855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Litigating Criminal Record Cases Against Employers</a:t>
            </a:r>
            <a:endParaRPr sz="2800" dirty="0"/>
          </a:p>
        </p:txBody>
      </p:sp>
      <p:sp>
        <p:nvSpPr>
          <p:cNvPr id="6" name="object 6"/>
          <p:cNvSpPr txBox="1"/>
          <p:nvPr/>
        </p:nvSpPr>
        <p:spPr>
          <a:xfrm>
            <a:off x="3780790" y="4373371"/>
            <a:ext cx="158242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b="1" spc="-5" dirty="0">
                <a:solidFill>
                  <a:srgbClr val="FFFFFF"/>
                </a:solidFill>
                <a:latin typeface="Calibri"/>
                <a:cs typeface="Calibri"/>
              </a:rPr>
              <a:t>May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2000" b="1" spc="-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00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r>
              <a:rPr lang="en-US" sz="2000" b="1" spc="-5" dirty="0">
                <a:solidFill>
                  <a:srgbClr val="FFFFFF"/>
                </a:solidFill>
                <a:latin typeface="Calibri"/>
                <a:cs typeface="Calibri"/>
              </a:rPr>
              <a:t>23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36156" y="5958332"/>
            <a:ext cx="19558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1200" b="1" spc="-5" dirty="0">
                <a:latin typeface="Calibri"/>
                <a:cs typeface="Calibri"/>
              </a:rPr>
              <a:t>Ossai Miazad</a:t>
            </a:r>
            <a:r>
              <a:rPr sz="1200" b="1" spc="-5" dirty="0">
                <a:latin typeface="Calibri"/>
                <a:cs typeface="Calibri"/>
              </a:rPr>
              <a:t> </a:t>
            </a:r>
            <a:endParaRPr lang="en-US" sz="1200" b="1" spc="-5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lang="en-US" sz="1200" spc="-5" dirty="0">
                <a:latin typeface="Calibri"/>
                <a:cs typeface="Calibri"/>
              </a:rPr>
              <a:t>Partner</a:t>
            </a:r>
            <a:r>
              <a:rPr sz="1200" spc="-5" dirty="0">
                <a:latin typeface="Calibri"/>
                <a:cs typeface="Calibri"/>
              </a:rPr>
              <a:t>  </a:t>
            </a:r>
            <a:r>
              <a:rPr lang="en-US" sz="1200" i="1" spc="-5" dirty="0">
                <a:latin typeface="Calibri"/>
                <a:cs typeface="Calibri"/>
              </a:rPr>
              <a:t>om</a:t>
            </a:r>
            <a:r>
              <a:rPr sz="1200" i="1" dirty="0">
                <a:latin typeface="Calibri"/>
                <a:cs typeface="Calibri"/>
                <a:hlinkClick r:id="rId4"/>
              </a:rPr>
              <a:t>@o</a:t>
            </a:r>
            <a:r>
              <a:rPr sz="1200" i="1" spc="-5" dirty="0">
                <a:latin typeface="Calibri"/>
                <a:cs typeface="Calibri"/>
                <a:hlinkClick r:id="rId4"/>
              </a:rPr>
              <a:t>u</a:t>
            </a:r>
            <a:r>
              <a:rPr sz="1200" i="1" spc="-15" dirty="0">
                <a:latin typeface="Calibri"/>
                <a:cs typeface="Calibri"/>
                <a:hlinkClick r:id="rId4"/>
              </a:rPr>
              <a:t>tt</a:t>
            </a:r>
            <a:r>
              <a:rPr sz="1200" i="1" dirty="0">
                <a:latin typeface="Calibri"/>
                <a:cs typeface="Calibri"/>
                <a:hlinkClick r:id="rId4"/>
              </a:rPr>
              <a:t>en</a:t>
            </a:r>
            <a:r>
              <a:rPr sz="1200" i="1" spc="-10" dirty="0">
                <a:latin typeface="Calibri"/>
                <a:cs typeface="Calibri"/>
                <a:hlinkClick r:id="rId4"/>
              </a:rPr>
              <a:t>g</a:t>
            </a:r>
            <a:r>
              <a:rPr sz="1200" i="1" spc="-5" dirty="0">
                <a:latin typeface="Calibri"/>
                <a:cs typeface="Calibri"/>
                <a:hlinkClick r:id="rId4"/>
              </a:rPr>
              <a:t>o</a:t>
            </a:r>
            <a:r>
              <a:rPr sz="1200" i="1" dirty="0">
                <a:latin typeface="Calibri"/>
                <a:cs typeface="Calibri"/>
                <a:hlinkClick r:id="rId4"/>
              </a:rPr>
              <a:t>l</a:t>
            </a:r>
            <a:r>
              <a:rPr sz="1200" i="1" spc="-5" dirty="0">
                <a:latin typeface="Calibri"/>
                <a:cs typeface="Calibri"/>
                <a:hlinkClick r:id="rId4"/>
              </a:rPr>
              <a:t>d</a:t>
            </a:r>
            <a:r>
              <a:rPr sz="1200" i="1" dirty="0">
                <a:latin typeface="Calibri"/>
                <a:cs typeface="Calibri"/>
                <a:hlinkClick r:id="rId4"/>
              </a:rPr>
              <a:t>en</a:t>
            </a:r>
            <a:r>
              <a:rPr sz="1200" i="1" spc="-10" dirty="0">
                <a:latin typeface="Calibri"/>
                <a:cs typeface="Calibri"/>
                <a:hlinkClick r:id="rId4"/>
              </a:rPr>
              <a:t>.</a:t>
            </a:r>
            <a:r>
              <a:rPr sz="1200" i="1" spc="-15" dirty="0">
                <a:latin typeface="Calibri"/>
                <a:cs typeface="Calibri"/>
                <a:hlinkClick r:id="rId4"/>
              </a:rPr>
              <a:t>c</a:t>
            </a:r>
            <a:r>
              <a:rPr sz="1200" i="1" spc="-5" dirty="0">
                <a:latin typeface="Calibri"/>
                <a:cs typeface="Calibri"/>
                <a:hlinkClick r:id="rId4"/>
              </a:rPr>
              <a:t>o</a:t>
            </a:r>
            <a:r>
              <a:rPr sz="1200" i="1" dirty="0">
                <a:latin typeface="Calibri"/>
                <a:cs typeface="Calibri"/>
                <a:hlinkClick r:id="rId4"/>
              </a:rPr>
              <a:t>m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40126" y="5958332"/>
            <a:ext cx="1388873" cy="52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b="1" spc="-5" dirty="0">
                <a:latin typeface="Calibri"/>
                <a:cs typeface="Calibri"/>
              </a:rPr>
              <a:t>Sharon Dietrich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US" sz="1100" dirty="0">
                <a:effectLst/>
                <a:latin typeface="Calibri" panose="020F0502020204030204" pitchFamily="34" charset="0"/>
              </a:rPr>
              <a:t>Litigation Director</a:t>
            </a:r>
          </a:p>
          <a:p>
            <a:pPr marL="12700">
              <a:lnSpc>
                <a:spcPct val="100000"/>
              </a:lnSpc>
            </a:pPr>
            <a:r>
              <a:rPr lang="en-US" sz="1100" dirty="0">
                <a:solidFill>
                  <a:srgbClr val="0000FF"/>
                </a:solidFill>
                <a:effectLst/>
                <a:latin typeface="Calibri" panose="020F0502020204030204" pitchFamily="34" charset="0"/>
                <a:hlinkClick r:id="rId5"/>
              </a:rPr>
              <a:t>sdietrich@clsphila.org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940046" y="5962650"/>
            <a:ext cx="1611629" cy="5585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8066" y="548132"/>
            <a:ext cx="2740025" cy="571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83786E"/>
                </a:solidFill>
              </a:rPr>
              <a:t>Recent</a:t>
            </a:r>
            <a:r>
              <a:rPr spc="-80" dirty="0">
                <a:solidFill>
                  <a:srgbClr val="83786E"/>
                </a:solidFill>
              </a:rPr>
              <a:t> </a:t>
            </a:r>
            <a:r>
              <a:rPr spc="-5" dirty="0">
                <a:solidFill>
                  <a:srgbClr val="83786E"/>
                </a:solidFill>
              </a:rPr>
              <a:t>Cases</a:t>
            </a:r>
          </a:p>
        </p:txBody>
      </p:sp>
      <p:sp>
        <p:nvSpPr>
          <p:cNvPr id="3" name="object 3"/>
          <p:cNvSpPr/>
          <p:nvPr/>
        </p:nvSpPr>
        <p:spPr>
          <a:xfrm>
            <a:off x="215645" y="6304026"/>
            <a:ext cx="1208532" cy="419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818" y="1762886"/>
            <a:ext cx="2938780" cy="4358640"/>
          </a:xfrm>
          <a:custGeom>
            <a:avLst/>
            <a:gdLst/>
            <a:ahLst/>
            <a:cxnLst/>
            <a:rect l="l" t="t" r="r" b="b"/>
            <a:pathLst>
              <a:path w="2938780" h="4358640">
                <a:moveTo>
                  <a:pt x="2703195" y="0"/>
                </a:moveTo>
                <a:lnTo>
                  <a:pt x="235064" y="0"/>
                </a:lnTo>
                <a:lnTo>
                  <a:pt x="187691" y="4777"/>
                </a:lnTo>
                <a:lnTo>
                  <a:pt x="143567" y="18478"/>
                </a:lnTo>
                <a:lnTo>
                  <a:pt x="103638" y="40156"/>
                </a:lnTo>
                <a:lnTo>
                  <a:pt x="68849" y="68865"/>
                </a:lnTo>
                <a:lnTo>
                  <a:pt x="40146" y="103658"/>
                </a:lnTo>
                <a:lnTo>
                  <a:pt x="18472" y="143589"/>
                </a:lnTo>
                <a:lnTo>
                  <a:pt x="4775" y="187710"/>
                </a:lnTo>
                <a:lnTo>
                  <a:pt x="0" y="235076"/>
                </a:lnTo>
                <a:lnTo>
                  <a:pt x="0" y="4358640"/>
                </a:lnTo>
                <a:lnTo>
                  <a:pt x="2938272" y="4358640"/>
                </a:lnTo>
                <a:lnTo>
                  <a:pt x="2938272" y="235076"/>
                </a:lnTo>
                <a:lnTo>
                  <a:pt x="2933494" y="187710"/>
                </a:lnTo>
                <a:lnTo>
                  <a:pt x="2919793" y="143589"/>
                </a:lnTo>
                <a:lnTo>
                  <a:pt x="2898115" y="103658"/>
                </a:lnTo>
                <a:lnTo>
                  <a:pt x="2869406" y="68865"/>
                </a:lnTo>
                <a:lnTo>
                  <a:pt x="2834613" y="40156"/>
                </a:lnTo>
                <a:lnTo>
                  <a:pt x="2794682" y="18478"/>
                </a:lnTo>
                <a:lnTo>
                  <a:pt x="2750561" y="4777"/>
                </a:lnTo>
                <a:lnTo>
                  <a:pt x="2703195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818" y="1762886"/>
            <a:ext cx="2938780" cy="4358640"/>
          </a:xfrm>
          <a:custGeom>
            <a:avLst/>
            <a:gdLst/>
            <a:ahLst/>
            <a:cxnLst/>
            <a:rect l="l" t="t" r="r" b="b"/>
            <a:pathLst>
              <a:path w="2938780" h="4358640">
                <a:moveTo>
                  <a:pt x="235064" y="0"/>
                </a:moveTo>
                <a:lnTo>
                  <a:pt x="2703195" y="0"/>
                </a:lnTo>
                <a:lnTo>
                  <a:pt x="2750561" y="4777"/>
                </a:lnTo>
                <a:lnTo>
                  <a:pt x="2794682" y="18478"/>
                </a:lnTo>
                <a:lnTo>
                  <a:pt x="2834613" y="40156"/>
                </a:lnTo>
                <a:lnTo>
                  <a:pt x="2869406" y="68865"/>
                </a:lnTo>
                <a:lnTo>
                  <a:pt x="2898115" y="103658"/>
                </a:lnTo>
                <a:lnTo>
                  <a:pt x="2919793" y="143589"/>
                </a:lnTo>
                <a:lnTo>
                  <a:pt x="2933494" y="187710"/>
                </a:lnTo>
                <a:lnTo>
                  <a:pt x="2938272" y="235076"/>
                </a:lnTo>
                <a:lnTo>
                  <a:pt x="2938272" y="4358640"/>
                </a:lnTo>
                <a:lnTo>
                  <a:pt x="0" y="4358640"/>
                </a:lnTo>
                <a:lnTo>
                  <a:pt x="0" y="235076"/>
                </a:lnTo>
                <a:lnTo>
                  <a:pt x="4775" y="187710"/>
                </a:lnTo>
                <a:lnTo>
                  <a:pt x="18472" y="143589"/>
                </a:lnTo>
                <a:lnTo>
                  <a:pt x="40146" y="103658"/>
                </a:lnTo>
                <a:lnTo>
                  <a:pt x="68849" y="68865"/>
                </a:lnTo>
                <a:lnTo>
                  <a:pt x="103638" y="40156"/>
                </a:lnTo>
                <a:lnTo>
                  <a:pt x="143567" y="18478"/>
                </a:lnTo>
                <a:lnTo>
                  <a:pt x="187691" y="4777"/>
                </a:lnTo>
                <a:lnTo>
                  <a:pt x="235064" y="0"/>
                </a:lnTo>
                <a:close/>
              </a:path>
            </a:pathLst>
          </a:custGeom>
          <a:ln w="12954">
            <a:solidFill>
              <a:srgbClr val="2583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542" y="1863963"/>
            <a:ext cx="2795905" cy="19513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 marR="35560" indent="-57150">
              <a:lnSpc>
                <a:spcPct val="91600"/>
              </a:lnSpc>
            </a:pP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 Challenged U.S. Census’s refusal to hire  individuals with criminal records who could </a:t>
            </a:r>
            <a:r>
              <a:rPr sz="1100" spc="-10" dirty="0">
                <a:latin typeface="Arial" panose="020B0604020202020204" pitchFamily="34" charset="0"/>
                <a:cs typeface="Arial" panose="020B0604020202020204" pitchFamily="34" charset="0"/>
              </a:rPr>
              <a:t>not 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produce “official” court records within 30</a:t>
            </a:r>
            <a:r>
              <a:rPr sz="1100" spc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days.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850" marR="93980" indent="-57150">
              <a:lnSpc>
                <a:spcPct val="91600"/>
              </a:lnSpc>
              <a:spcBef>
                <a:spcPts val="200"/>
              </a:spcBef>
            </a:pP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 </a:t>
            </a:r>
            <a:r>
              <a:rPr sz="1100" spc="-10" dirty="0">
                <a:latin typeface="Arial" panose="020B0604020202020204" pitchFamily="34" charset="0"/>
                <a:cs typeface="Arial" panose="020B0604020202020204" pitchFamily="34" charset="0"/>
              </a:rPr>
              <a:t>Certified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FRCP 23(b)(2) class of Black and  Latino applicants. </a:t>
            </a:r>
            <a:r>
              <a:rPr sz="1100" i="1" spc="-5" dirty="0">
                <a:latin typeface="Arial" panose="020B0604020202020204" pitchFamily="34" charset="0"/>
                <a:cs typeface="Arial" panose="020B0604020202020204" pitchFamily="34" charset="0"/>
              </a:rPr>
              <a:t>See Houser v.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Pritzker, 28 </a:t>
            </a:r>
            <a:r>
              <a:rPr sz="1100" spc="-10" dirty="0">
                <a:latin typeface="Arial" panose="020B0604020202020204" pitchFamily="34" charset="0"/>
                <a:cs typeface="Arial" panose="020B0604020202020204" pitchFamily="34" charset="0"/>
              </a:rPr>
              <a:t>F. 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Supp. 3d 222 </a:t>
            </a:r>
            <a:r>
              <a:rPr sz="1100" spc="-10" dirty="0">
                <a:latin typeface="Arial" panose="020B0604020202020204" pitchFamily="34" charset="0"/>
                <a:cs typeface="Arial" panose="020B0604020202020204" pitchFamily="34" charset="0"/>
              </a:rPr>
              <a:t>(S.D.N.Y.</a:t>
            </a:r>
            <a:r>
              <a:rPr sz="11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2014)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1265"/>
              </a:lnSpc>
              <a:spcBef>
                <a:spcPts val="90"/>
              </a:spcBef>
            </a:pP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 Settlement approved on </a:t>
            </a:r>
            <a:r>
              <a:rPr sz="1100" spc="-10" dirty="0">
                <a:latin typeface="Arial" panose="020B0604020202020204" pitchFamily="34" charset="0"/>
                <a:cs typeface="Arial" panose="020B0604020202020204" pitchFamily="34" charset="0"/>
              </a:rPr>
              <a:t>September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20,</a:t>
            </a:r>
            <a:r>
              <a:rPr sz="1100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2016.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i="1" spc="-5" dirty="0">
                <a:latin typeface="Arial" panose="020B0604020202020204" pitchFamily="34" charset="0"/>
                <a:cs typeface="Arial" panose="020B0604020202020204" pitchFamily="34" charset="0"/>
              </a:rPr>
              <a:t>See Gonzalez </a:t>
            </a:r>
            <a:r>
              <a:rPr sz="1100" i="1" dirty="0">
                <a:latin typeface="Arial" panose="020B0604020202020204" pitchFamily="34" charset="0"/>
                <a:cs typeface="Arial" panose="020B0604020202020204" pitchFamily="34" charset="0"/>
              </a:rPr>
              <a:t>v. </a:t>
            </a:r>
            <a:r>
              <a:rPr sz="1100" i="1" spc="-5" dirty="0">
                <a:latin typeface="Arial" panose="020B0604020202020204" pitchFamily="34" charset="0"/>
                <a:cs typeface="Arial" panose="020B0604020202020204" pitchFamily="34" charset="0"/>
              </a:rPr>
              <a:t>Pritzker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No. 10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Civ.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3105,</a:t>
            </a:r>
            <a:r>
              <a:rPr sz="11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pPr marL="69850">
              <a:lnSpc>
                <a:spcPts val="1265"/>
              </a:lnSpc>
            </a:pP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WL 5395905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(S.D.N.Y. Sept.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20,</a:t>
            </a:r>
            <a:r>
              <a:rPr sz="11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2016)</a:t>
            </a:r>
          </a:p>
        </p:txBody>
      </p:sp>
      <p:sp>
        <p:nvSpPr>
          <p:cNvPr id="7" name="object 7"/>
          <p:cNvSpPr/>
          <p:nvPr/>
        </p:nvSpPr>
        <p:spPr>
          <a:xfrm>
            <a:off x="76581" y="4982336"/>
            <a:ext cx="2936240" cy="894080"/>
          </a:xfrm>
          <a:custGeom>
            <a:avLst/>
            <a:gdLst/>
            <a:ahLst/>
            <a:cxnLst/>
            <a:rect l="l" t="t" r="r" b="b"/>
            <a:pathLst>
              <a:path w="2936240" h="894079">
                <a:moveTo>
                  <a:pt x="0" y="893826"/>
                </a:moveTo>
                <a:lnTo>
                  <a:pt x="2935986" y="893826"/>
                </a:lnTo>
                <a:lnTo>
                  <a:pt x="2935986" y="0"/>
                </a:lnTo>
                <a:lnTo>
                  <a:pt x="0" y="0"/>
                </a:lnTo>
                <a:lnTo>
                  <a:pt x="0" y="893826"/>
                </a:lnTo>
                <a:close/>
              </a:path>
            </a:pathLst>
          </a:custGeom>
          <a:solidFill>
            <a:srgbClr val="2583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6581" y="4982336"/>
            <a:ext cx="2936240" cy="894080"/>
          </a:xfrm>
          <a:prstGeom prst="rect">
            <a:avLst/>
          </a:prstGeom>
          <a:ln w="12954">
            <a:solidFill>
              <a:srgbClr val="2583C5"/>
            </a:solidFill>
          </a:ln>
        </p:spPr>
        <p:txBody>
          <a:bodyPr vert="horz" wrap="square" lIns="0" tIns="192405" rIns="0" bIns="0" rtlCol="0">
            <a:spAutoFit/>
          </a:bodyPr>
          <a:lstStyle/>
          <a:p>
            <a:pPr marL="58419" marR="933450">
              <a:lnSpc>
                <a:spcPts val="1870"/>
              </a:lnSpc>
              <a:spcBef>
                <a:spcPts val="1515"/>
              </a:spcBef>
            </a:pPr>
            <a:r>
              <a:rPr sz="1700" i="1" spc="-10" dirty="0">
                <a:solidFill>
                  <a:srgbClr val="FFFFFF"/>
                </a:solidFill>
                <a:latin typeface="Calibri"/>
                <a:cs typeface="Calibri"/>
              </a:rPr>
              <a:t>Houser </a:t>
            </a:r>
            <a:r>
              <a:rPr sz="1700" i="1" spc="-55" dirty="0">
                <a:solidFill>
                  <a:srgbClr val="FFFFFF"/>
                </a:solidFill>
                <a:latin typeface="Calibri"/>
                <a:cs typeface="Calibri"/>
              </a:rPr>
              <a:t>v. </a:t>
            </a:r>
            <a:r>
              <a:rPr sz="1700" i="1" spc="-10" dirty="0">
                <a:solidFill>
                  <a:srgbClr val="FFFFFF"/>
                </a:solidFill>
                <a:latin typeface="Calibri"/>
                <a:cs typeface="Calibri"/>
              </a:rPr>
              <a:t>Pritzker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No.  14 </a:t>
            </a:r>
            <a:r>
              <a:rPr sz="1700" spc="-40" dirty="0">
                <a:solidFill>
                  <a:srgbClr val="FFFFFF"/>
                </a:solidFill>
                <a:latin typeface="Calibri"/>
                <a:cs typeface="Calibri"/>
              </a:rPr>
              <a:t>Civ. 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1289</a:t>
            </a:r>
            <a:r>
              <a:rPr sz="17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45" dirty="0">
                <a:solidFill>
                  <a:srgbClr val="FFFFFF"/>
                </a:solidFill>
                <a:latin typeface="Calibri"/>
                <a:cs typeface="Calibri"/>
              </a:rPr>
              <a:t>(S.D.N.Y.)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675763" y="560793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6476" y="0"/>
                </a:moveTo>
                <a:lnTo>
                  <a:pt x="1905" y="0"/>
                </a:lnTo>
                <a:lnTo>
                  <a:pt x="0" y="1701"/>
                </a:lnTo>
                <a:lnTo>
                  <a:pt x="0" y="5918"/>
                </a:lnTo>
                <a:lnTo>
                  <a:pt x="1905" y="7620"/>
                </a:lnTo>
                <a:lnTo>
                  <a:pt x="6476" y="7620"/>
                </a:lnTo>
                <a:lnTo>
                  <a:pt x="8381" y="5918"/>
                </a:lnTo>
                <a:lnTo>
                  <a:pt x="8381" y="1701"/>
                </a:lnTo>
                <a:lnTo>
                  <a:pt x="6476" y="0"/>
                </a:lnTo>
                <a:close/>
              </a:path>
            </a:pathLst>
          </a:custGeom>
          <a:solidFill>
            <a:srgbClr val="CDD9EA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75763" y="5607939"/>
            <a:ext cx="8890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8381" y="3810"/>
                </a:moveTo>
                <a:lnTo>
                  <a:pt x="8381" y="5918"/>
                </a:lnTo>
                <a:lnTo>
                  <a:pt x="6476" y="7620"/>
                </a:lnTo>
                <a:lnTo>
                  <a:pt x="4191" y="7620"/>
                </a:lnTo>
                <a:lnTo>
                  <a:pt x="1905" y="7620"/>
                </a:lnTo>
                <a:lnTo>
                  <a:pt x="0" y="5918"/>
                </a:lnTo>
                <a:lnTo>
                  <a:pt x="0" y="3810"/>
                </a:lnTo>
                <a:lnTo>
                  <a:pt x="0" y="1701"/>
                </a:lnTo>
                <a:lnTo>
                  <a:pt x="1905" y="0"/>
                </a:lnTo>
                <a:lnTo>
                  <a:pt x="4191" y="0"/>
                </a:lnTo>
                <a:lnTo>
                  <a:pt x="6476" y="0"/>
                </a:lnTo>
                <a:lnTo>
                  <a:pt x="8381" y="1701"/>
                </a:lnTo>
                <a:lnTo>
                  <a:pt x="8381" y="3810"/>
                </a:lnTo>
                <a:close/>
              </a:path>
            </a:pathLst>
          </a:custGeom>
          <a:ln w="12954">
            <a:solidFill>
              <a:srgbClr val="CDD9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55645" y="1775079"/>
            <a:ext cx="2786380" cy="4335145"/>
          </a:xfrm>
          <a:custGeom>
            <a:avLst/>
            <a:gdLst/>
            <a:ahLst/>
            <a:cxnLst/>
            <a:rect l="l" t="t" r="r" b="b"/>
            <a:pathLst>
              <a:path w="2786379" h="4335145">
                <a:moveTo>
                  <a:pt x="2562987" y="0"/>
                </a:moveTo>
                <a:lnTo>
                  <a:pt x="222884" y="0"/>
                </a:lnTo>
                <a:lnTo>
                  <a:pt x="177975" y="4529"/>
                </a:lnTo>
                <a:lnTo>
                  <a:pt x="136142" y="17520"/>
                </a:lnTo>
                <a:lnTo>
                  <a:pt x="98282" y="38073"/>
                </a:lnTo>
                <a:lnTo>
                  <a:pt x="65293" y="65293"/>
                </a:lnTo>
                <a:lnTo>
                  <a:pt x="38073" y="98282"/>
                </a:lnTo>
                <a:lnTo>
                  <a:pt x="17520" y="136142"/>
                </a:lnTo>
                <a:lnTo>
                  <a:pt x="4529" y="177975"/>
                </a:lnTo>
                <a:lnTo>
                  <a:pt x="0" y="222885"/>
                </a:lnTo>
                <a:lnTo>
                  <a:pt x="0" y="4335018"/>
                </a:lnTo>
                <a:lnTo>
                  <a:pt x="2785871" y="4335018"/>
                </a:lnTo>
                <a:lnTo>
                  <a:pt x="2785871" y="222885"/>
                </a:lnTo>
                <a:lnTo>
                  <a:pt x="2781342" y="177975"/>
                </a:lnTo>
                <a:lnTo>
                  <a:pt x="2768351" y="136142"/>
                </a:lnTo>
                <a:lnTo>
                  <a:pt x="2747798" y="98282"/>
                </a:lnTo>
                <a:lnTo>
                  <a:pt x="2720578" y="65293"/>
                </a:lnTo>
                <a:lnTo>
                  <a:pt x="2687589" y="38073"/>
                </a:lnTo>
                <a:lnTo>
                  <a:pt x="2649729" y="17520"/>
                </a:lnTo>
                <a:lnTo>
                  <a:pt x="2607896" y="4529"/>
                </a:lnTo>
                <a:lnTo>
                  <a:pt x="2562987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r>
              <a:rPr lang="en-US" sz="1200" b="0" i="0" dirty="0">
                <a:solidFill>
                  <a:srgbClr val="3F3F3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r>
              <a:rPr lang="en-US" sz="1100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 to a no felony hiring policy.</a:t>
            </a:r>
          </a:p>
          <a:p>
            <a:endParaRPr lang="en-US" sz="1100" dirty="0">
              <a:solidFill>
                <a:srgbClr val="3F3F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0" i="0" dirty="0">
                <a:solidFill>
                  <a:srgbClr val="3F3F3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Complaint cited to national statistics, as evidence to support their claims that Blacks are arrested and incarcerated at higher rates in the national population and thus a strict criminal history screen likely to have disparate impact.</a:t>
            </a:r>
          </a:p>
          <a:p>
            <a:endParaRPr lang="en-US" sz="1100" dirty="0">
              <a:solidFill>
                <a:srgbClr val="3F3F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District Court dismissed </a:t>
            </a:r>
            <a:r>
              <a:rPr lang="en-US" sz="1100" b="0" i="0" dirty="0">
                <a:solidFill>
                  <a:srgbClr val="3F3F3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failure to state a claim, holding that the statistics failed to show a relationship between the pool of NTT applicants who are white versus African American and their respective rates of felony convictions. </a:t>
            </a:r>
          </a:p>
          <a:p>
            <a:endParaRPr lang="en-US" sz="1100" dirty="0">
              <a:solidFill>
                <a:srgbClr val="3F3F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Still fighting it out….</a:t>
            </a:r>
            <a:endParaRPr lang="en-US" sz="1100" dirty="0">
              <a:solidFill>
                <a:srgbClr val="3F3F3F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55645" y="1775079"/>
            <a:ext cx="2786380" cy="4335145"/>
          </a:xfrm>
          <a:custGeom>
            <a:avLst/>
            <a:gdLst/>
            <a:ahLst/>
            <a:cxnLst/>
            <a:rect l="l" t="t" r="r" b="b"/>
            <a:pathLst>
              <a:path w="2786379" h="4335145">
                <a:moveTo>
                  <a:pt x="222884" y="0"/>
                </a:moveTo>
                <a:lnTo>
                  <a:pt x="2562987" y="0"/>
                </a:lnTo>
                <a:lnTo>
                  <a:pt x="2607896" y="4529"/>
                </a:lnTo>
                <a:lnTo>
                  <a:pt x="2649729" y="17520"/>
                </a:lnTo>
                <a:lnTo>
                  <a:pt x="2687589" y="38073"/>
                </a:lnTo>
                <a:lnTo>
                  <a:pt x="2720578" y="65293"/>
                </a:lnTo>
                <a:lnTo>
                  <a:pt x="2747798" y="98282"/>
                </a:lnTo>
                <a:lnTo>
                  <a:pt x="2768351" y="136142"/>
                </a:lnTo>
                <a:lnTo>
                  <a:pt x="2781342" y="177975"/>
                </a:lnTo>
                <a:lnTo>
                  <a:pt x="2785871" y="222885"/>
                </a:lnTo>
                <a:lnTo>
                  <a:pt x="2785871" y="4335018"/>
                </a:lnTo>
                <a:lnTo>
                  <a:pt x="0" y="4335018"/>
                </a:lnTo>
                <a:lnTo>
                  <a:pt x="0" y="222885"/>
                </a:lnTo>
                <a:lnTo>
                  <a:pt x="4529" y="177975"/>
                </a:lnTo>
                <a:lnTo>
                  <a:pt x="17520" y="136142"/>
                </a:lnTo>
                <a:lnTo>
                  <a:pt x="38073" y="98282"/>
                </a:lnTo>
                <a:lnTo>
                  <a:pt x="65293" y="65293"/>
                </a:lnTo>
                <a:lnTo>
                  <a:pt x="98282" y="38073"/>
                </a:lnTo>
                <a:lnTo>
                  <a:pt x="136142" y="17520"/>
                </a:lnTo>
                <a:lnTo>
                  <a:pt x="177975" y="4529"/>
                </a:lnTo>
                <a:lnTo>
                  <a:pt x="222884" y="0"/>
                </a:lnTo>
                <a:close/>
              </a:path>
            </a:pathLst>
          </a:custGeom>
          <a:ln w="12954">
            <a:solidFill>
              <a:srgbClr val="2583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55645" y="5002910"/>
            <a:ext cx="2786380" cy="852805"/>
          </a:xfrm>
          <a:custGeom>
            <a:avLst/>
            <a:gdLst/>
            <a:ahLst/>
            <a:cxnLst/>
            <a:rect l="l" t="t" r="r" b="b"/>
            <a:pathLst>
              <a:path w="2786379" h="852804">
                <a:moveTo>
                  <a:pt x="0" y="852677"/>
                </a:moveTo>
                <a:lnTo>
                  <a:pt x="2785872" y="852677"/>
                </a:lnTo>
                <a:lnTo>
                  <a:pt x="2785872" y="0"/>
                </a:lnTo>
                <a:lnTo>
                  <a:pt x="0" y="0"/>
                </a:lnTo>
                <a:lnTo>
                  <a:pt x="0" y="852677"/>
                </a:lnTo>
                <a:close/>
              </a:path>
            </a:pathLst>
          </a:custGeom>
          <a:solidFill>
            <a:srgbClr val="2583C5"/>
          </a:solidFill>
        </p:spPr>
        <p:txBody>
          <a:bodyPr wrap="square" lIns="0" tIns="0" rIns="0" bIns="0" rtlCol="0"/>
          <a:lstStyle/>
          <a:p>
            <a:pPr marL="58419" marR="933450">
              <a:lnSpc>
                <a:spcPts val="1870"/>
              </a:lnSpc>
              <a:spcBef>
                <a:spcPts val="1515"/>
              </a:spcBef>
            </a:pPr>
            <a:r>
              <a:rPr lang="en-US" sz="1800" i="1" spc="-10" dirty="0">
                <a:solidFill>
                  <a:srgbClr val="FFFFFF"/>
                </a:solidFill>
                <a:latin typeface="Calibri"/>
                <a:cs typeface="Calibri"/>
              </a:rPr>
              <a:t>Mandala v. NTT Data</a:t>
            </a:r>
            <a:r>
              <a:rPr lang="en-US"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800" spc="-45" dirty="0">
                <a:solidFill>
                  <a:srgbClr val="FFFFFF"/>
                </a:solidFill>
                <a:latin typeface="Calibri"/>
                <a:cs typeface="Calibri"/>
              </a:rPr>
              <a:t>(N.D.N.Y.)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255645" y="5002910"/>
            <a:ext cx="2786380" cy="852805"/>
          </a:xfrm>
          <a:custGeom>
            <a:avLst/>
            <a:gdLst/>
            <a:ahLst/>
            <a:cxnLst/>
            <a:rect l="l" t="t" r="r" b="b"/>
            <a:pathLst>
              <a:path w="2786379" h="852804">
                <a:moveTo>
                  <a:pt x="0" y="852677"/>
                </a:moveTo>
                <a:lnTo>
                  <a:pt x="2785872" y="852677"/>
                </a:lnTo>
                <a:lnTo>
                  <a:pt x="2785872" y="0"/>
                </a:lnTo>
                <a:lnTo>
                  <a:pt x="0" y="0"/>
                </a:lnTo>
                <a:lnTo>
                  <a:pt x="0" y="852677"/>
                </a:lnTo>
                <a:close/>
              </a:path>
            </a:pathLst>
          </a:custGeom>
          <a:ln w="12954">
            <a:solidFill>
              <a:srgbClr val="2583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80151" y="560793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5969" y="0"/>
                </a:moveTo>
                <a:lnTo>
                  <a:pt x="1650" y="0"/>
                </a:lnTo>
                <a:lnTo>
                  <a:pt x="0" y="1701"/>
                </a:lnTo>
                <a:lnTo>
                  <a:pt x="0" y="5918"/>
                </a:lnTo>
                <a:lnTo>
                  <a:pt x="1650" y="7620"/>
                </a:lnTo>
                <a:lnTo>
                  <a:pt x="5969" y="7620"/>
                </a:lnTo>
                <a:lnTo>
                  <a:pt x="7620" y="5918"/>
                </a:lnTo>
                <a:lnTo>
                  <a:pt x="7620" y="1701"/>
                </a:lnTo>
                <a:lnTo>
                  <a:pt x="5969" y="0"/>
                </a:lnTo>
                <a:close/>
              </a:path>
            </a:pathLst>
          </a:custGeom>
          <a:solidFill>
            <a:srgbClr val="CDD9EA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80151" y="560793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3810"/>
                </a:moveTo>
                <a:lnTo>
                  <a:pt x="0" y="1701"/>
                </a:lnTo>
                <a:lnTo>
                  <a:pt x="1650" y="0"/>
                </a:lnTo>
                <a:lnTo>
                  <a:pt x="3810" y="0"/>
                </a:lnTo>
                <a:lnTo>
                  <a:pt x="5969" y="0"/>
                </a:lnTo>
                <a:lnTo>
                  <a:pt x="7620" y="1701"/>
                </a:lnTo>
                <a:lnTo>
                  <a:pt x="7620" y="3810"/>
                </a:lnTo>
                <a:lnTo>
                  <a:pt x="7620" y="5918"/>
                </a:lnTo>
                <a:lnTo>
                  <a:pt x="5969" y="7620"/>
                </a:lnTo>
                <a:lnTo>
                  <a:pt x="3810" y="7620"/>
                </a:lnTo>
                <a:lnTo>
                  <a:pt x="1650" y="7620"/>
                </a:lnTo>
                <a:lnTo>
                  <a:pt x="0" y="5918"/>
                </a:lnTo>
                <a:lnTo>
                  <a:pt x="0" y="3810"/>
                </a:lnTo>
                <a:close/>
              </a:path>
            </a:pathLst>
          </a:custGeom>
          <a:ln w="12954">
            <a:solidFill>
              <a:srgbClr val="CDD9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83071" y="1769745"/>
            <a:ext cx="2786380" cy="4345940"/>
          </a:xfrm>
          <a:custGeom>
            <a:avLst/>
            <a:gdLst/>
            <a:ahLst/>
            <a:cxnLst/>
            <a:rect l="l" t="t" r="r" b="b"/>
            <a:pathLst>
              <a:path w="2786379" h="4345940">
                <a:moveTo>
                  <a:pt x="2562986" y="0"/>
                </a:moveTo>
                <a:lnTo>
                  <a:pt x="222884" y="0"/>
                </a:lnTo>
                <a:lnTo>
                  <a:pt x="177975" y="4529"/>
                </a:lnTo>
                <a:lnTo>
                  <a:pt x="136142" y="17520"/>
                </a:lnTo>
                <a:lnTo>
                  <a:pt x="98282" y="38073"/>
                </a:lnTo>
                <a:lnTo>
                  <a:pt x="65293" y="65293"/>
                </a:lnTo>
                <a:lnTo>
                  <a:pt x="38073" y="98282"/>
                </a:lnTo>
                <a:lnTo>
                  <a:pt x="17520" y="136142"/>
                </a:lnTo>
                <a:lnTo>
                  <a:pt x="4529" y="177975"/>
                </a:lnTo>
                <a:lnTo>
                  <a:pt x="0" y="222884"/>
                </a:lnTo>
                <a:lnTo>
                  <a:pt x="0" y="4345685"/>
                </a:lnTo>
                <a:lnTo>
                  <a:pt x="2785872" y="4345685"/>
                </a:lnTo>
                <a:lnTo>
                  <a:pt x="2785872" y="222884"/>
                </a:lnTo>
                <a:lnTo>
                  <a:pt x="2781342" y="177975"/>
                </a:lnTo>
                <a:lnTo>
                  <a:pt x="2768351" y="136142"/>
                </a:lnTo>
                <a:lnTo>
                  <a:pt x="2747798" y="98282"/>
                </a:lnTo>
                <a:lnTo>
                  <a:pt x="2720578" y="65293"/>
                </a:lnTo>
                <a:lnTo>
                  <a:pt x="2687589" y="38073"/>
                </a:lnTo>
                <a:lnTo>
                  <a:pt x="2649729" y="17520"/>
                </a:lnTo>
                <a:lnTo>
                  <a:pt x="2607896" y="4529"/>
                </a:lnTo>
                <a:lnTo>
                  <a:pt x="2562986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 lang="en-US" sz="1100" b="0" i="0" dirty="0">
              <a:solidFill>
                <a:srgbClr val="40404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 to overly </a:t>
            </a:r>
            <a:r>
              <a:rPr lang="en-US" sz="11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strict background check policy that fails to consider rehabilitation and other mitigating circumstances.</a:t>
            </a:r>
          </a:p>
          <a:p>
            <a:endParaRPr lang="en-US" sz="11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Heavy reliance of screening out applicants based on failure to fully disclose records on application.</a:t>
            </a:r>
          </a:p>
          <a:p>
            <a:endParaRPr lang="en-US" sz="11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Filed in July 2021, almost two years of discovery disputes, most recently appointment of a private discovery referee – and the parties will have to share the cost.</a:t>
            </a:r>
          </a:p>
          <a:p>
            <a:endParaRPr lang="en-US" sz="11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0" i="0" dirty="0">
              <a:solidFill>
                <a:srgbClr val="40404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283071" y="1769745"/>
            <a:ext cx="2786380" cy="4345940"/>
          </a:xfrm>
          <a:custGeom>
            <a:avLst/>
            <a:gdLst/>
            <a:ahLst/>
            <a:cxnLst/>
            <a:rect l="l" t="t" r="r" b="b"/>
            <a:pathLst>
              <a:path w="2786379" h="4345940">
                <a:moveTo>
                  <a:pt x="222884" y="0"/>
                </a:moveTo>
                <a:lnTo>
                  <a:pt x="2562986" y="0"/>
                </a:lnTo>
                <a:lnTo>
                  <a:pt x="2607896" y="4529"/>
                </a:lnTo>
                <a:lnTo>
                  <a:pt x="2649729" y="17520"/>
                </a:lnTo>
                <a:lnTo>
                  <a:pt x="2687589" y="38073"/>
                </a:lnTo>
                <a:lnTo>
                  <a:pt x="2720578" y="65293"/>
                </a:lnTo>
                <a:lnTo>
                  <a:pt x="2747798" y="98282"/>
                </a:lnTo>
                <a:lnTo>
                  <a:pt x="2768351" y="136142"/>
                </a:lnTo>
                <a:lnTo>
                  <a:pt x="2781342" y="177975"/>
                </a:lnTo>
                <a:lnTo>
                  <a:pt x="2785872" y="222884"/>
                </a:lnTo>
                <a:lnTo>
                  <a:pt x="2785872" y="4345685"/>
                </a:lnTo>
                <a:lnTo>
                  <a:pt x="0" y="4345685"/>
                </a:lnTo>
                <a:lnTo>
                  <a:pt x="0" y="222884"/>
                </a:lnTo>
                <a:lnTo>
                  <a:pt x="4529" y="177975"/>
                </a:lnTo>
                <a:lnTo>
                  <a:pt x="17520" y="136142"/>
                </a:lnTo>
                <a:lnTo>
                  <a:pt x="38073" y="98282"/>
                </a:lnTo>
                <a:lnTo>
                  <a:pt x="65293" y="65293"/>
                </a:lnTo>
                <a:lnTo>
                  <a:pt x="98282" y="38073"/>
                </a:lnTo>
                <a:lnTo>
                  <a:pt x="136142" y="17520"/>
                </a:lnTo>
                <a:lnTo>
                  <a:pt x="177975" y="4529"/>
                </a:lnTo>
                <a:lnTo>
                  <a:pt x="222884" y="0"/>
                </a:lnTo>
                <a:close/>
              </a:path>
            </a:pathLst>
          </a:custGeom>
          <a:ln w="12954">
            <a:solidFill>
              <a:srgbClr val="2583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3071" y="4982336"/>
            <a:ext cx="2786380" cy="894080"/>
          </a:xfrm>
          <a:custGeom>
            <a:avLst/>
            <a:gdLst/>
            <a:ahLst/>
            <a:cxnLst/>
            <a:rect l="l" t="t" r="r" b="b"/>
            <a:pathLst>
              <a:path w="2786379" h="894079">
                <a:moveTo>
                  <a:pt x="0" y="893826"/>
                </a:moveTo>
                <a:lnTo>
                  <a:pt x="2785872" y="893826"/>
                </a:lnTo>
                <a:lnTo>
                  <a:pt x="2785872" y="0"/>
                </a:lnTo>
                <a:lnTo>
                  <a:pt x="0" y="0"/>
                </a:lnTo>
                <a:lnTo>
                  <a:pt x="0" y="893826"/>
                </a:lnTo>
                <a:close/>
              </a:path>
            </a:pathLst>
          </a:custGeom>
          <a:solidFill>
            <a:srgbClr val="2583C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 txBox="1"/>
          <p:nvPr/>
        </p:nvSpPr>
        <p:spPr>
          <a:xfrm>
            <a:off x="6283071" y="4982336"/>
            <a:ext cx="2786380" cy="1117614"/>
          </a:xfrm>
          <a:prstGeom prst="rect">
            <a:avLst/>
          </a:prstGeom>
          <a:ln w="12954">
            <a:solidFill>
              <a:srgbClr val="2583C5"/>
            </a:solidFill>
          </a:ln>
        </p:spPr>
        <p:txBody>
          <a:bodyPr vert="horz" wrap="square" lIns="0" tIns="192405" rIns="0" bIns="0" rtlCol="0">
            <a:spAutoFit/>
          </a:bodyPr>
          <a:lstStyle/>
          <a:p>
            <a:pPr marL="57785" marR="991235">
              <a:lnSpc>
                <a:spcPts val="1870"/>
              </a:lnSpc>
              <a:spcBef>
                <a:spcPts val="1515"/>
              </a:spcBef>
            </a:pPr>
            <a:r>
              <a:rPr lang="en-US" sz="1600" i="1" spc="-10" dirty="0">
                <a:solidFill>
                  <a:srgbClr val="FFFFFF"/>
                </a:solidFill>
                <a:latin typeface="Calibri"/>
                <a:cs typeface="Calibri"/>
              </a:rPr>
              <a:t>Ramos v. Walmart</a:t>
            </a:r>
            <a:r>
              <a:rPr lang="en-US" sz="1600" i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600" b="0" i="0" dirty="0">
                <a:solidFill>
                  <a:schemeClr val="bg1"/>
                </a:solidFill>
                <a:effectLst/>
                <a:latin typeface="knowledge-regular"/>
              </a:rPr>
              <a:t>2:21-cv-13827</a:t>
            </a:r>
            <a:r>
              <a:rPr lang="en-US" sz="1600" dirty="0">
                <a:solidFill>
                  <a:schemeClr val="bg1"/>
                </a:solidFill>
                <a:latin typeface="knowledge-regular"/>
              </a:rPr>
              <a:t> (D NJ)</a:t>
            </a:r>
            <a:endParaRPr lang="en-US" sz="16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57785" marR="991235">
              <a:lnSpc>
                <a:spcPts val="1870"/>
              </a:lnSpc>
              <a:spcBef>
                <a:spcPts val="1515"/>
              </a:spcBef>
            </a:pPr>
            <a:endParaRPr sz="1700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807577" y="560793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5969" y="0"/>
                </a:moveTo>
                <a:lnTo>
                  <a:pt x="1650" y="0"/>
                </a:lnTo>
                <a:lnTo>
                  <a:pt x="0" y="1701"/>
                </a:lnTo>
                <a:lnTo>
                  <a:pt x="0" y="5918"/>
                </a:lnTo>
                <a:lnTo>
                  <a:pt x="1650" y="7620"/>
                </a:lnTo>
                <a:lnTo>
                  <a:pt x="5969" y="7620"/>
                </a:lnTo>
                <a:lnTo>
                  <a:pt x="7620" y="5918"/>
                </a:lnTo>
                <a:lnTo>
                  <a:pt x="7620" y="1701"/>
                </a:lnTo>
                <a:lnTo>
                  <a:pt x="5969" y="0"/>
                </a:lnTo>
                <a:close/>
              </a:path>
            </a:pathLst>
          </a:custGeom>
          <a:solidFill>
            <a:srgbClr val="CDD9EA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807577" y="560793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3810"/>
                </a:moveTo>
                <a:lnTo>
                  <a:pt x="0" y="1701"/>
                </a:lnTo>
                <a:lnTo>
                  <a:pt x="1650" y="0"/>
                </a:lnTo>
                <a:lnTo>
                  <a:pt x="3809" y="0"/>
                </a:lnTo>
                <a:lnTo>
                  <a:pt x="5969" y="0"/>
                </a:lnTo>
                <a:lnTo>
                  <a:pt x="7620" y="1701"/>
                </a:lnTo>
                <a:lnTo>
                  <a:pt x="7620" y="3810"/>
                </a:lnTo>
                <a:lnTo>
                  <a:pt x="7620" y="5918"/>
                </a:lnTo>
                <a:lnTo>
                  <a:pt x="5969" y="7620"/>
                </a:lnTo>
                <a:lnTo>
                  <a:pt x="3809" y="7620"/>
                </a:lnTo>
                <a:lnTo>
                  <a:pt x="1650" y="7620"/>
                </a:lnTo>
                <a:lnTo>
                  <a:pt x="0" y="5918"/>
                </a:lnTo>
                <a:lnTo>
                  <a:pt x="0" y="3810"/>
                </a:lnTo>
                <a:close/>
              </a:path>
            </a:pathLst>
          </a:custGeom>
          <a:ln w="12954">
            <a:solidFill>
              <a:srgbClr val="CDD9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6A796-9359-4BE5-BAB7-BFEE934D3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492" y="2388615"/>
            <a:ext cx="5283708" cy="1384995"/>
          </a:xfrm>
        </p:spPr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DHL Supply Chain – Nationwide Title VII</a:t>
            </a:r>
            <a:br>
              <a:rPr lang="en-US" sz="1800" dirty="0">
                <a:solidFill>
                  <a:schemeClr val="tx1"/>
                </a:solidFill>
              </a:rPr>
            </a:b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Uber Eats – NYC Fair Chance Act</a:t>
            </a:r>
            <a:br>
              <a:rPr lang="en-US" sz="1800" dirty="0">
                <a:solidFill>
                  <a:schemeClr val="tx1"/>
                </a:solidFill>
              </a:rPr>
            </a:b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Fresh Direct – NYC and NYS Human Rights Laws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C55C1-899C-4890-BFBF-CC850DE1A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22422" y="1765046"/>
            <a:ext cx="3899154" cy="369332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</a:rPr>
              <a:t>Recent Settlements</a:t>
            </a:r>
          </a:p>
        </p:txBody>
      </p:sp>
    </p:spTree>
    <p:extLst>
      <p:ext uri="{BB962C8B-B14F-4D97-AF65-F5344CB8AC3E}">
        <p14:creationId xmlns:p14="http://schemas.microsoft.com/office/powerpoint/2010/main" val="671200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907405"/>
          </a:xfrm>
          <a:custGeom>
            <a:avLst/>
            <a:gdLst/>
            <a:ahLst/>
            <a:cxnLst/>
            <a:rect l="l" t="t" r="r" b="b"/>
            <a:pathLst>
              <a:path w="9144000" h="5907405">
                <a:moveTo>
                  <a:pt x="0" y="5907024"/>
                </a:moveTo>
                <a:lnTo>
                  <a:pt x="9144000" y="5907024"/>
                </a:lnTo>
                <a:lnTo>
                  <a:pt x="9144000" y="0"/>
                </a:lnTo>
                <a:lnTo>
                  <a:pt x="0" y="0"/>
                </a:lnTo>
                <a:lnTo>
                  <a:pt x="0" y="5907024"/>
                </a:lnTo>
                <a:close/>
              </a:path>
            </a:pathLst>
          </a:custGeom>
          <a:solidFill>
            <a:srgbClr val="36749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37260" y="2718308"/>
            <a:ext cx="726567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2700" dirty="0"/>
              <a:t>Lessons Learned</a:t>
            </a:r>
            <a:endParaRPr sz="2700" dirty="0"/>
          </a:p>
        </p:txBody>
      </p:sp>
      <p:sp>
        <p:nvSpPr>
          <p:cNvPr id="4" name="object 4"/>
          <p:cNvSpPr/>
          <p:nvPr/>
        </p:nvSpPr>
        <p:spPr>
          <a:xfrm>
            <a:off x="215645" y="6304026"/>
            <a:ext cx="1208532" cy="419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1512569"/>
            <a:ext cx="8229600" cy="4404360"/>
          </a:xfrm>
          <a:custGeom>
            <a:avLst/>
            <a:gdLst/>
            <a:ahLst/>
            <a:cxnLst/>
            <a:rect l="l" t="t" r="r" b="b"/>
            <a:pathLst>
              <a:path w="8229600" h="4404360">
                <a:moveTo>
                  <a:pt x="0" y="4404359"/>
                </a:moveTo>
                <a:lnTo>
                  <a:pt x="8229600" y="4404359"/>
                </a:lnTo>
                <a:lnTo>
                  <a:pt x="8229600" y="0"/>
                </a:lnTo>
                <a:lnTo>
                  <a:pt x="0" y="0"/>
                </a:lnTo>
                <a:lnTo>
                  <a:pt x="0" y="4404359"/>
                </a:lnTo>
                <a:close/>
              </a:path>
            </a:pathLst>
          </a:custGeom>
          <a:solidFill>
            <a:srgbClr val="DFE2E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390" y="483108"/>
            <a:ext cx="7278370" cy="571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>
                <a:solidFill>
                  <a:srgbClr val="83786E"/>
                </a:solidFill>
              </a:rPr>
              <a:t>Some Things to Keep In Mind</a:t>
            </a:r>
            <a:endParaRPr spc="-5" dirty="0">
              <a:solidFill>
                <a:srgbClr val="83786E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2516" y="1769617"/>
            <a:ext cx="7827645" cy="1769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ts val="1764"/>
              </a:lnSpc>
              <a:buFont typeface="Wingdings"/>
              <a:buChar char=""/>
              <a:tabLst>
                <a:tab pos="227329" algn="l"/>
              </a:tabLst>
            </a:pPr>
            <a:endParaRPr lang="en-US" sz="1500" spc="-5" dirty="0">
              <a:latin typeface="Calibri"/>
              <a:cs typeface="Calibri"/>
            </a:endParaRPr>
          </a:p>
          <a:p>
            <a:pPr marL="184150" indent="-171450">
              <a:lnSpc>
                <a:spcPts val="1764"/>
              </a:lnSpc>
              <a:buFont typeface="Wingdings"/>
              <a:buChar char=""/>
              <a:tabLst>
                <a:tab pos="227329" algn="l"/>
              </a:tabLst>
            </a:pPr>
            <a:r>
              <a:rPr lang="en-US" sz="1500" spc="-5" dirty="0">
                <a:latin typeface="Calibri"/>
                <a:cs typeface="Calibri"/>
              </a:rPr>
              <a:t>Explore local fair chance / ban box claims to bring in conjunction with a Title VII claim or instead.</a:t>
            </a:r>
          </a:p>
          <a:p>
            <a:pPr marL="184150" indent="-171450">
              <a:lnSpc>
                <a:spcPts val="1764"/>
              </a:lnSpc>
              <a:buFont typeface="Wingdings"/>
              <a:buChar char=""/>
              <a:tabLst>
                <a:tab pos="227329" algn="l"/>
              </a:tabLst>
            </a:pPr>
            <a:r>
              <a:rPr lang="en-US" sz="1500" spc="-5" dirty="0">
                <a:latin typeface="Calibri"/>
                <a:cs typeface="Calibri"/>
              </a:rPr>
              <a:t>Investigation &amp; coalition building before filing a lawsuit</a:t>
            </a:r>
            <a:endParaRPr sz="1500" dirty="0">
              <a:latin typeface="Calibri"/>
              <a:cs typeface="Calibri"/>
            </a:endParaRPr>
          </a:p>
          <a:p>
            <a:pPr marL="226695" indent="-213995">
              <a:lnSpc>
                <a:spcPts val="1770"/>
              </a:lnSpc>
              <a:spcBef>
                <a:spcPts val="254"/>
              </a:spcBef>
              <a:buFont typeface="Wingdings"/>
              <a:buChar char=""/>
              <a:tabLst>
                <a:tab pos="227329" algn="l"/>
              </a:tabLst>
            </a:pPr>
            <a:r>
              <a:rPr lang="en-US" sz="1500" spc="-5" dirty="0">
                <a:latin typeface="Calibri"/>
                <a:cs typeface="Calibri"/>
              </a:rPr>
              <a:t>Careful crafting of class definition &amp; articulation of challenged policy</a:t>
            </a:r>
          </a:p>
          <a:p>
            <a:pPr marL="226695" indent="-213995">
              <a:lnSpc>
                <a:spcPts val="1770"/>
              </a:lnSpc>
              <a:spcBef>
                <a:spcPts val="254"/>
              </a:spcBef>
              <a:buFont typeface="Wingdings"/>
              <a:buChar char=""/>
              <a:tabLst>
                <a:tab pos="227329" algn="l"/>
              </a:tabLst>
            </a:pPr>
            <a:r>
              <a:rPr lang="en-US" sz="1500" spc="-5" dirty="0">
                <a:latin typeface="Calibri"/>
                <a:cs typeface="Calibri"/>
              </a:rPr>
              <a:t>Be prepared for battle of the experts</a:t>
            </a:r>
          </a:p>
          <a:p>
            <a:pPr marL="226695" indent="-213995">
              <a:lnSpc>
                <a:spcPts val="1770"/>
              </a:lnSpc>
              <a:spcBef>
                <a:spcPts val="254"/>
              </a:spcBef>
              <a:buFont typeface="Wingdings"/>
              <a:buChar char=""/>
              <a:tabLst>
                <a:tab pos="227329" algn="l"/>
              </a:tabLst>
            </a:pPr>
            <a:r>
              <a:rPr lang="en-US" sz="1500" spc="-5" dirty="0">
                <a:latin typeface="Calibri"/>
                <a:cs typeface="Calibri"/>
              </a:rPr>
              <a:t>The failure to disclose defense</a:t>
            </a:r>
          </a:p>
          <a:p>
            <a:pPr marL="226695" indent="-213995">
              <a:lnSpc>
                <a:spcPts val="1770"/>
              </a:lnSpc>
              <a:spcBef>
                <a:spcPts val="254"/>
              </a:spcBef>
              <a:buFont typeface="Wingdings"/>
              <a:buChar char=""/>
              <a:tabLst>
                <a:tab pos="227329" algn="l"/>
              </a:tabLst>
            </a:pPr>
            <a:endParaRPr lang="en-US" sz="1500" spc="-5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5645" y="6304026"/>
            <a:ext cx="1208532" cy="419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2108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2743200"/>
          </a:xfrm>
          <a:custGeom>
            <a:avLst/>
            <a:gdLst/>
            <a:ahLst/>
            <a:cxnLst/>
            <a:rect l="l" t="t" r="r" b="b"/>
            <a:pathLst>
              <a:path w="9144000" h="2743200">
                <a:moveTo>
                  <a:pt x="0" y="2743200"/>
                </a:moveTo>
                <a:lnTo>
                  <a:pt x="9144000" y="2743200"/>
                </a:lnTo>
                <a:lnTo>
                  <a:pt x="9144000" y="0"/>
                </a:lnTo>
                <a:lnTo>
                  <a:pt x="0" y="0"/>
                </a:lnTo>
                <a:lnTo>
                  <a:pt x="0" y="2743200"/>
                </a:lnTo>
                <a:close/>
              </a:path>
            </a:pathLst>
          </a:custGeom>
          <a:solidFill>
            <a:srgbClr val="000000">
              <a:alpha val="290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158342"/>
            <a:ext cx="9144000" cy="2743200"/>
          </a:xfrm>
          <a:custGeom>
            <a:avLst/>
            <a:gdLst/>
            <a:ahLst/>
            <a:cxnLst/>
            <a:rect l="l" t="t" r="r" b="b"/>
            <a:pathLst>
              <a:path w="9144000" h="2743200">
                <a:moveTo>
                  <a:pt x="0" y="2743199"/>
                </a:moveTo>
                <a:lnTo>
                  <a:pt x="9144000" y="2743199"/>
                </a:lnTo>
                <a:lnTo>
                  <a:pt x="9144000" y="0"/>
                </a:lnTo>
                <a:lnTo>
                  <a:pt x="0" y="0"/>
                </a:lnTo>
                <a:lnTo>
                  <a:pt x="0" y="2743199"/>
                </a:lnTo>
                <a:close/>
              </a:path>
            </a:pathLst>
          </a:custGeom>
          <a:solidFill>
            <a:srgbClr val="000000">
              <a:alpha val="290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7155" y="1233169"/>
            <a:ext cx="4395470" cy="4394200"/>
          </a:xfrm>
          <a:custGeom>
            <a:avLst/>
            <a:gdLst/>
            <a:ahLst/>
            <a:cxnLst/>
            <a:rect l="l" t="t" r="r" b="b"/>
            <a:pathLst>
              <a:path w="4395470" h="4394200">
                <a:moveTo>
                  <a:pt x="2437067" y="4381500"/>
                </a:moveTo>
                <a:lnTo>
                  <a:pt x="1958148" y="4381500"/>
                </a:lnTo>
                <a:lnTo>
                  <a:pt x="2005485" y="4394200"/>
                </a:lnTo>
                <a:lnTo>
                  <a:pt x="2389730" y="4394200"/>
                </a:lnTo>
                <a:lnTo>
                  <a:pt x="2437067" y="4381500"/>
                </a:lnTo>
                <a:close/>
              </a:path>
              <a:path w="4395470" h="4394200">
                <a:moveTo>
                  <a:pt x="2623320" y="4356100"/>
                </a:moveTo>
                <a:lnTo>
                  <a:pt x="1771895" y="4356100"/>
                </a:lnTo>
                <a:lnTo>
                  <a:pt x="1864381" y="4381500"/>
                </a:lnTo>
                <a:lnTo>
                  <a:pt x="2530834" y="4381500"/>
                </a:lnTo>
                <a:lnTo>
                  <a:pt x="2623320" y="4356100"/>
                </a:lnTo>
                <a:close/>
              </a:path>
              <a:path w="4395470" h="4394200">
                <a:moveTo>
                  <a:pt x="2669056" y="50800"/>
                </a:moveTo>
                <a:lnTo>
                  <a:pt x="1726159" y="50800"/>
                </a:lnTo>
                <a:lnTo>
                  <a:pt x="1459520" y="127000"/>
                </a:lnTo>
                <a:lnTo>
                  <a:pt x="1416476" y="152400"/>
                </a:lnTo>
                <a:lnTo>
                  <a:pt x="1331682" y="177800"/>
                </a:lnTo>
                <a:lnTo>
                  <a:pt x="1289953" y="203200"/>
                </a:lnTo>
                <a:lnTo>
                  <a:pt x="1248684" y="215900"/>
                </a:lnTo>
                <a:lnTo>
                  <a:pt x="1207885" y="241300"/>
                </a:lnTo>
                <a:lnTo>
                  <a:pt x="1167567" y="254000"/>
                </a:lnTo>
                <a:lnTo>
                  <a:pt x="1088418" y="304800"/>
                </a:lnTo>
                <a:lnTo>
                  <a:pt x="1011321" y="355600"/>
                </a:lnTo>
                <a:lnTo>
                  <a:pt x="936364" y="406400"/>
                </a:lnTo>
                <a:lnTo>
                  <a:pt x="899714" y="431800"/>
                </a:lnTo>
                <a:lnTo>
                  <a:pt x="863631" y="457200"/>
                </a:lnTo>
                <a:lnTo>
                  <a:pt x="828126" y="482600"/>
                </a:lnTo>
                <a:lnTo>
                  <a:pt x="793209" y="508000"/>
                </a:lnTo>
                <a:lnTo>
                  <a:pt x="758891" y="546100"/>
                </a:lnTo>
                <a:lnTo>
                  <a:pt x="725183" y="571500"/>
                </a:lnTo>
                <a:lnTo>
                  <a:pt x="692096" y="596900"/>
                </a:lnTo>
                <a:lnTo>
                  <a:pt x="659639" y="635000"/>
                </a:lnTo>
                <a:lnTo>
                  <a:pt x="627825" y="660400"/>
                </a:lnTo>
                <a:lnTo>
                  <a:pt x="596663" y="698500"/>
                </a:lnTo>
                <a:lnTo>
                  <a:pt x="566165" y="723900"/>
                </a:lnTo>
                <a:lnTo>
                  <a:pt x="536341" y="762000"/>
                </a:lnTo>
                <a:lnTo>
                  <a:pt x="507202" y="800100"/>
                </a:lnTo>
                <a:lnTo>
                  <a:pt x="478758" y="838200"/>
                </a:lnTo>
                <a:lnTo>
                  <a:pt x="451021" y="863600"/>
                </a:lnTo>
                <a:lnTo>
                  <a:pt x="424001" y="901700"/>
                </a:lnTo>
                <a:lnTo>
                  <a:pt x="397708" y="939800"/>
                </a:lnTo>
                <a:lnTo>
                  <a:pt x="372154" y="977900"/>
                </a:lnTo>
                <a:lnTo>
                  <a:pt x="347349" y="1016000"/>
                </a:lnTo>
                <a:lnTo>
                  <a:pt x="323304" y="1054100"/>
                </a:lnTo>
                <a:lnTo>
                  <a:pt x="300030" y="1092200"/>
                </a:lnTo>
                <a:lnTo>
                  <a:pt x="277537" y="1130300"/>
                </a:lnTo>
                <a:lnTo>
                  <a:pt x="255836" y="1168400"/>
                </a:lnTo>
                <a:lnTo>
                  <a:pt x="234938" y="1206500"/>
                </a:lnTo>
                <a:lnTo>
                  <a:pt x="214854" y="1257300"/>
                </a:lnTo>
                <a:lnTo>
                  <a:pt x="195593" y="1295400"/>
                </a:lnTo>
                <a:lnTo>
                  <a:pt x="177168" y="1333500"/>
                </a:lnTo>
                <a:lnTo>
                  <a:pt x="159589" y="1384300"/>
                </a:lnTo>
                <a:lnTo>
                  <a:pt x="142866" y="1422400"/>
                </a:lnTo>
                <a:lnTo>
                  <a:pt x="127010" y="1460500"/>
                </a:lnTo>
                <a:lnTo>
                  <a:pt x="112032" y="1511300"/>
                </a:lnTo>
                <a:lnTo>
                  <a:pt x="97942" y="1549400"/>
                </a:lnTo>
                <a:lnTo>
                  <a:pt x="84752" y="1600200"/>
                </a:lnTo>
                <a:lnTo>
                  <a:pt x="72472" y="1638300"/>
                </a:lnTo>
                <a:lnTo>
                  <a:pt x="61113" y="1689100"/>
                </a:lnTo>
                <a:lnTo>
                  <a:pt x="50685" y="1727200"/>
                </a:lnTo>
                <a:lnTo>
                  <a:pt x="41200" y="1778000"/>
                </a:lnTo>
                <a:lnTo>
                  <a:pt x="32667" y="1816100"/>
                </a:lnTo>
                <a:lnTo>
                  <a:pt x="25098" y="1866900"/>
                </a:lnTo>
                <a:lnTo>
                  <a:pt x="18504" y="1917700"/>
                </a:lnTo>
                <a:lnTo>
                  <a:pt x="12894" y="1968500"/>
                </a:lnTo>
                <a:lnTo>
                  <a:pt x="8281" y="2006600"/>
                </a:lnTo>
                <a:lnTo>
                  <a:pt x="4674" y="2057400"/>
                </a:lnTo>
                <a:lnTo>
                  <a:pt x="2084" y="2108200"/>
                </a:lnTo>
                <a:lnTo>
                  <a:pt x="522" y="2159000"/>
                </a:lnTo>
                <a:lnTo>
                  <a:pt x="0" y="2197100"/>
                </a:lnTo>
                <a:lnTo>
                  <a:pt x="522" y="2247900"/>
                </a:lnTo>
                <a:lnTo>
                  <a:pt x="2084" y="2298700"/>
                </a:lnTo>
                <a:lnTo>
                  <a:pt x="4674" y="2349500"/>
                </a:lnTo>
                <a:lnTo>
                  <a:pt x="8281" y="2400299"/>
                </a:lnTo>
                <a:lnTo>
                  <a:pt x="12894" y="2438399"/>
                </a:lnTo>
                <a:lnTo>
                  <a:pt x="18504" y="2489199"/>
                </a:lnTo>
                <a:lnTo>
                  <a:pt x="25098" y="2539999"/>
                </a:lnTo>
                <a:lnTo>
                  <a:pt x="32667" y="2578099"/>
                </a:lnTo>
                <a:lnTo>
                  <a:pt x="41200" y="2628899"/>
                </a:lnTo>
                <a:lnTo>
                  <a:pt x="50685" y="2679699"/>
                </a:lnTo>
                <a:lnTo>
                  <a:pt x="61113" y="2717799"/>
                </a:lnTo>
                <a:lnTo>
                  <a:pt x="72472" y="2768599"/>
                </a:lnTo>
                <a:lnTo>
                  <a:pt x="84752" y="2806699"/>
                </a:lnTo>
                <a:lnTo>
                  <a:pt x="97942" y="2857499"/>
                </a:lnTo>
                <a:lnTo>
                  <a:pt x="112032" y="2895599"/>
                </a:lnTo>
                <a:lnTo>
                  <a:pt x="127010" y="2946399"/>
                </a:lnTo>
                <a:lnTo>
                  <a:pt x="142866" y="2984499"/>
                </a:lnTo>
                <a:lnTo>
                  <a:pt x="159589" y="3022599"/>
                </a:lnTo>
                <a:lnTo>
                  <a:pt x="177168" y="3073399"/>
                </a:lnTo>
                <a:lnTo>
                  <a:pt x="195593" y="3111499"/>
                </a:lnTo>
                <a:lnTo>
                  <a:pt x="214854" y="3149599"/>
                </a:lnTo>
                <a:lnTo>
                  <a:pt x="234938" y="3187699"/>
                </a:lnTo>
                <a:lnTo>
                  <a:pt x="255836" y="3238499"/>
                </a:lnTo>
                <a:lnTo>
                  <a:pt x="277537" y="3276600"/>
                </a:lnTo>
                <a:lnTo>
                  <a:pt x="300030" y="3314700"/>
                </a:lnTo>
                <a:lnTo>
                  <a:pt x="323304" y="3352800"/>
                </a:lnTo>
                <a:lnTo>
                  <a:pt x="347349" y="3390900"/>
                </a:lnTo>
                <a:lnTo>
                  <a:pt x="372154" y="3429000"/>
                </a:lnTo>
                <a:lnTo>
                  <a:pt x="397708" y="3467100"/>
                </a:lnTo>
                <a:lnTo>
                  <a:pt x="424001" y="3505200"/>
                </a:lnTo>
                <a:lnTo>
                  <a:pt x="451021" y="3530600"/>
                </a:lnTo>
                <a:lnTo>
                  <a:pt x="478758" y="3568700"/>
                </a:lnTo>
                <a:lnTo>
                  <a:pt x="507202" y="3606800"/>
                </a:lnTo>
                <a:lnTo>
                  <a:pt x="536341" y="3644900"/>
                </a:lnTo>
                <a:lnTo>
                  <a:pt x="566165" y="3670300"/>
                </a:lnTo>
                <a:lnTo>
                  <a:pt x="596663" y="3708400"/>
                </a:lnTo>
                <a:lnTo>
                  <a:pt x="627825" y="3746500"/>
                </a:lnTo>
                <a:lnTo>
                  <a:pt x="659639" y="3771900"/>
                </a:lnTo>
                <a:lnTo>
                  <a:pt x="692096" y="3810000"/>
                </a:lnTo>
                <a:lnTo>
                  <a:pt x="725183" y="3835400"/>
                </a:lnTo>
                <a:lnTo>
                  <a:pt x="758891" y="3860800"/>
                </a:lnTo>
                <a:lnTo>
                  <a:pt x="793209" y="3898900"/>
                </a:lnTo>
                <a:lnTo>
                  <a:pt x="828126" y="3924300"/>
                </a:lnTo>
                <a:lnTo>
                  <a:pt x="863631" y="3949700"/>
                </a:lnTo>
                <a:lnTo>
                  <a:pt x="899714" y="3975100"/>
                </a:lnTo>
                <a:lnTo>
                  <a:pt x="936364" y="4000500"/>
                </a:lnTo>
                <a:lnTo>
                  <a:pt x="973570" y="4025900"/>
                </a:lnTo>
                <a:lnTo>
                  <a:pt x="1049608" y="4076700"/>
                </a:lnTo>
                <a:lnTo>
                  <a:pt x="1127741" y="4127500"/>
                </a:lnTo>
                <a:lnTo>
                  <a:pt x="1167567" y="4140200"/>
                </a:lnTo>
                <a:lnTo>
                  <a:pt x="1248684" y="4191000"/>
                </a:lnTo>
                <a:lnTo>
                  <a:pt x="1289953" y="4203700"/>
                </a:lnTo>
                <a:lnTo>
                  <a:pt x="1331682" y="4229100"/>
                </a:lnTo>
                <a:lnTo>
                  <a:pt x="1459520" y="4267200"/>
                </a:lnTo>
                <a:lnTo>
                  <a:pt x="1502980" y="4292600"/>
                </a:lnTo>
                <a:lnTo>
                  <a:pt x="1726159" y="4356100"/>
                </a:lnTo>
                <a:lnTo>
                  <a:pt x="2669056" y="4356100"/>
                </a:lnTo>
                <a:lnTo>
                  <a:pt x="2892235" y="4292600"/>
                </a:lnTo>
                <a:lnTo>
                  <a:pt x="2935695" y="4267200"/>
                </a:lnTo>
                <a:lnTo>
                  <a:pt x="3063533" y="4229100"/>
                </a:lnTo>
                <a:lnTo>
                  <a:pt x="3105262" y="4203700"/>
                </a:lnTo>
                <a:lnTo>
                  <a:pt x="3146531" y="4191000"/>
                </a:lnTo>
                <a:lnTo>
                  <a:pt x="3227648" y="4140200"/>
                </a:lnTo>
                <a:lnTo>
                  <a:pt x="3267474" y="4127500"/>
                </a:lnTo>
                <a:lnTo>
                  <a:pt x="3345607" y="4076700"/>
                </a:lnTo>
                <a:lnTo>
                  <a:pt x="3421645" y="4025900"/>
                </a:lnTo>
                <a:lnTo>
                  <a:pt x="3458851" y="4000500"/>
                </a:lnTo>
                <a:lnTo>
                  <a:pt x="3495501" y="3975100"/>
                </a:lnTo>
                <a:lnTo>
                  <a:pt x="3531584" y="3949700"/>
                </a:lnTo>
                <a:lnTo>
                  <a:pt x="3567089" y="3924300"/>
                </a:lnTo>
                <a:lnTo>
                  <a:pt x="3602006" y="3898900"/>
                </a:lnTo>
                <a:lnTo>
                  <a:pt x="3636324" y="3860800"/>
                </a:lnTo>
                <a:lnTo>
                  <a:pt x="3670032" y="3835400"/>
                </a:lnTo>
                <a:lnTo>
                  <a:pt x="3703119" y="3810000"/>
                </a:lnTo>
                <a:lnTo>
                  <a:pt x="3735576" y="3771900"/>
                </a:lnTo>
                <a:lnTo>
                  <a:pt x="3767390" y="3746500"/>
                </a:lnTo>
                <a:lnTo>
                  <a:pt x="3798552" y="3708400"/>
                </a:lnTo>
                <a:lnTo>
                  <a:pt x="3829050" y="3670300"/>
                </a:lnTo>
                <a:lnTo>
                  <a:pt x="3858874" y="3644900"/>
                </a:lnTo>
                <a:lnTo>
                  <a:pt x="3888013" y="3606800"/>
                </a:lnTo>
                <a:lnTo>
                  <a:pt x="3916457" y="3568700"/>
                </a:lnTo>
                <a:lnTo>
                  <a:pt x="3944194" y="3530600"/>
                </a:lnTo>
                <a:lnTo>
                  <a:pt x="3971214" y="3505200"/>
                </a:lnTo>
                <a:lnTo>
                  <a:pt x="3997507" y="3467100"/>
                </a:lnTo>
                <a:lnTo>
                  <a:pt x="4023061" y="3429000"/>
                </a:lnTo>
                <a:lnTo>
                  <a:pt x="4047866" y="3390900"/>
                </a:lnTo>
                <a:lnTo>
                  <a:pt x="4071911" y="3352800"/>
                </a:lnTo>
                <a:lnTo>
                  <a:pt x="4095185" y="3314700"/>
                </a:lnTo>
                <a:lnTo>
                  <a:pt x="4117678" y="3276600"/>
                </a:lnTo>
                <a:lnTo>
                  <a:pt x="4139379" y="3238499"/>
                </a:lnTo>
                <a:lnTo>
                  <a:pt x="4160277" y="3187699"/>
                </a:lnTo>
                <a:lnTo>
                  <a:pt x="4180361" y="3149599"/>
                </a:lnTo>
                <a:lnTo>
                  <a:pt x="4199622" y="3111499"/>
                </a:lnTo>
                <a:lnTo>
                  <a:pt x="4218047" y="3073399"/>
                </a:lnTo>
                <a:lnTo>
                  <a:pt x="4235626" y="3022599"/>
                </a:lnTo>
                <a:lnTo>
                  <a:pt x="4252349" y="2984499"/>
                </a:lnTo>
                <a:lnTo>
                  <a:pt x="4268205" y="2946399"/>
                </a:lnTo>
                <a:lnTo>
                  <a:pt x="4283183" y="2895599"/>
                </a:lnTo>
                <a:lnTo>
                  <a:pt x="4297273" y="2857499"/>
                </a:lnTo>
                <a:lnTo>
                  <a:pt x="4310463" y="2806699"/>
                </a:lnTo>
                <a:lnTo>
                  <a:pt x="4322743" y="2768599"/>
                </a:lnTo>
                <a:lnTo>
                  <a:pt x="4334102" y="2717799"/>
                </a:lnTo>
                <a:lnTo>
                  <a:pt x="4344530" y="2679699"/>
                </a:lnTo>
                <a:lnTo>
                  <a:pt x="4354015" y="2628899"/>
                </a:lnTo>
                <a:lnTo>
                  <a:pt x="4362548" y="2578099"/>
                </a:lnTo>
                <a:lnTo>
                  <a:pt x="4370117" y="2539999"/>
                </a:lnTo>
                <a:lnTo>
                  <a:pt x="4376711" y="2489199"/>
                </a:lnTo>
                <a:lnTo>
                  <a:pt x="4382321" y="2438399"/>
                </a:lnTo>
                <a:lnTo>
                  <a:pt x="4386934" y="2400299"/>
                </a:lnTo>
                <a:lnTo>
                  <a:pt x="4390541" y="2349500"/>
                </a:lnTo>
                <a:lnTo>
                  <a:pt x="4393131" y="2298700"/>
                </a:lnTo>
                <a:lnTo>
                  <a:pt x="4394693" y="2247900"/>
                </a:lnTo>
                <a:lnTo>
                  <a:pt x="4395216" y="2197100"/>
                </a:lnTo>
                <a:lnTo>
                  <a:pt x="4394693" y="2159000"/>
                </a:lnTo>
                <a:lnTo>
                  <a:pt x="4393131" y="2108200"/>
                </a:lnTo>
                <a:lnTo>
                  <a:pt x="4390541" y="2057400"/>
                </a:lnTo>
                <a:lnTo>
                  <a:pt x="4386934" y="2006600"/>
                </a:lnTo>
                <a:lnTo>
                  <a:pt x="4382321" y="1968500"/>
                </a:lnTo>
                <a:lnTo>
                  <a:pt x="4376711" y="1917700"/>
                </a:lnTo>
                <a:lnTo>
                  <a:pt x="4370117" y="1866900"/>
                </a:lnTo>
                <a:lnTo>
                  <a:pt x="4362548" y="1816100"/>
                </a:lnTo>
                <a:lnTo>
                  <a:pt x="4354015" y="1778000"/>
                </a:lnTo>
                <a:lnTo>
                  <a:pt x="4344530" y="1727200"/>
                </a:lnTo>
                <a:lnTo>
                  <a:pt x="4334102" y="1689100"/>
                </a:lnTo>
                <a:lnTo>
                  <a:pt x="4322743" y="1638300"/>
                </a:lnTo>
                <a:lnTo>
                  <a:pt x="4310463" y="1600200"/>
                </a:lnTo>
                <a:lnTo>
                  <a:pt x="4297273" y="1549400"/>
                </a:lnTo>
                <a:lnTo>
                  <a:pt x="4283183" y="1511300"/>
                </a:lnTo>
                <a:lnTo>
                  <a:pt x="4268205" y="1460500"/>
                </a:lnTo>
                <a:lnTo>
                  <a:pt x="4252349" y="1422400"/>
                </a:lnTo>
                <a:lnTo>
                  <a:pt x="4235626" y="1384300"/>
                </a:lnTo>
                <a:lnTo>
                  <a:pt x="4218047" y="1333500"/>
                </a:lnTo>
                <a:lnTo>
                  <a:pt x="4199622" y="1295400"/>
                </a:lnTo>
                <a:lnTo>
                  <a:pt x="4180361" y="1257300"/>
                </a:lnTo>
                <a:lnTo>
                  <a:pt x="4160277" y="1206500"/>
                </a:lnTo>
                <a:lnTo>
                  <a:pt x="4139379" y="1168400"/>
                </a:lnTo>
                <a:lnTo>
                  <a:pt x="4117678" y="1130300"/>
                </a:lnTo>
                <a:lnTo>
                  <a:pt x="4095185" y="1092200"/>
                </a:lnTo>
                <a:lnTo>
                  <a:pt x="4071911" y="1054100"/>
                </a:lnTo>
                <a:lnTo>
                  <a:pt x="4047866" y="1016000"/>
                </a:lnTo>
                <a:lnTo>
                  <a:pt x="4023061" y="977900"/>
                </a:lnTo>
                <a:lnTo>
                  <a:pt x="3997507" y="939800"/>
                </a:lnTo>
                <a:lnTo>
                  <a:pt x="3971214" y="901700"/>
                </a:lnTo>
                <a:lnTo>
                  <a:pt x="3944194" y="863600"/>
                </a:lnTo>
                <a:lnTo>
                  <a:pt x="3916457" y="838200"/>
                </a:lnTo>
                <a:lnTo>
                  <a:pt x="3888013" y="800100"/>
                </a:lnTo>
                <a:lnTo>
                  <a:pt x="3858874" y="762000"/>
                </a:lnTo>
                <a:lnTo>
                  <a:pt x="3829050" y="723900"/>
                </a:lnTo>
                <a:lnTo>
                  <a:pt x="3798552" y="698500"/>
                </a:lnTo>
                <a:lnTo>
                  <a:pt x="3767390" y="660400"/>
                </a:lnTo>
                <a:lnTo>
                  <a:pt x="3735576" y="635000"/>
                </a:lnTo>
                <a:lnTo>
                  <a:pt x="3703119" y="596900"/>
                </a:lnTo>
                <a:lnTo>
                  <a:pt x="3670032" y="571500"/>
                </a:lnTo>
                <a:lnTo>
                  <a:pt x="3636324" y="546100"/>
                </a:lnTo>
                <a:lnTo>
                  <a:pt x="3602006" y="508000"/>
                </a:lnTo>
                <a:lnTo>
                  <a:pt x="3567089" y="482600"/>
                </a:lnTo>
                <a:lnTo>
                  <a:pt x="3531584" y="457200"/>
                </a:lnTo>
                <a:lnTo>
                  <a:pt x="3495501" y="431800"/>
                </a:lnTo>
                <a:lnTo>
                  <a:pt x="3458851" y="406400"/>
                </a:lnTo>
                <a:lnTo>
                  <a:pt x="3383894" y="355600"/>
                </a:lnTo>
                <a:lnTo>
                  <a:pt x="3306797" y="304800"/>
                </a:lnTo>
                <a:lnTo>
                  <a:pt x="3227648" y="254000"/>
                </a:lnTo>
                <a:lnTo>
                  <a:pt x="3187330" y="241300"/>
                </a:lnTo>
                <a:lnTo>
                  <a:pt x="3146531" y="215900"/>
                </a:lnTo>
                <a:lnTo>
                  <a:pt x="3105262" y="203200"/>
                </a:lnTo>
                <a:lnTo>
                  <a:pt x="3063533" y="177800"/>
                </a:lnTo>
                <a:lnTo>
                  <a:pt x="2978739" y="152400"/>
                </a:lnTo>
                <a:lnTo>
                  <a:pt x="2935695" y="127000"/>
                </a:lnTo>
                <a:lnTo>
                  <a:pt x="2669056" y="50800"/>
                </a:lnTo>
                <a:close/>
              </a:path>
              <a:path w="4395470" h="4394200">
                <a:moveTo>
                  <a:pt x="2530834" y="25400"/>
                </a:moveTo>
                <a:lnTo>
                  <a:pt x="1864381" y="25400"/>
                </a:lnTo>
                <a:lnTo>
                  <a:pt x="1771895" y="50800"/>
                </a:lnTo>
                <a:lnTo>
                  <a:pt x="2623320" y="50800"/>
                </a:lnTo>
                <a:lnTo>
                  <a:pt x="2530834" y="25400"/>
                </a:lnTo>
                <a:close/>
              </a:path>
              <a:path w="4395470" h="4394200">
                <a:moveTo>
                  <a:pt x="2437067" y="12700"/>
                </a:moveTo>
                <a:lnTo>
                  <a:pt x="1958148" y="12700"/>
                </a:lnTo>
                <a:lnTo>
                  <a:pt x="1911110" y="25400"/>
                </a:lnTo>
                <a:lnTo>
                  <a:pt x="2484105" y="25400"/>
                </a:lnTo>
                <a:lnTo>
                  <a:pt x="2437067" y="12700"/>
                </a:lnTo>
                <a:close/>
              </a:path>
              <a:path w="4395470" h="4394200">
                <a:moveTo>
                  <a:pt x="2294202" y="0"/>
                </a:moveTo>
                <a:lnTo>
                  <a:pt x="2101013" y="0"/>
                </a:lnTo>
                <a:lnTo>
                  <a:pt x="2053110" y="12700"/>
                </a:lnTo>
                <a:lnTo>
                  <a:pt x="2342105" y="12700"/>
                </a:lnTo>
                <a:lnTo>
                  <a:pt x="2294202" y="0"/>
                </a:lnTo>
                <a:close/>
              </a:path>
            </a:pathLst>
          </a:custGeom>
          <a:solidFill>
            <a:srgbClr val="36749D">
              <a:alpha val="5490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81375" y="1231900"/>
            <a:ext cx="4395470" cy="4394200"/>
          </a:xfrm>
          <a:custGeom>
            <a:avLst/>
            <a:gdLst/>
            <a:ahLst/>
            <a:cxnLst/>
            <a:rect l="l" t="t" r="r" b="b"/>
            <a:pathLst>
              <a:path w="4395470" h="4394200">
                <a:moveTo>
                  <a:pt x="2437067" y="4381500"/>
                </a:moveTo>
                <a:lnTo>
                  <a:pt x="1958148" y="4381500"/>
                </a:lnTo>
                <a:lnTo>
                  <a:pt x="2005485" y="4394200"/>
                </a:lnTo>
                <a:lnTo>
                  <a:pt x="2389730" y="4394200"/>
                </a:lnTo>
                <a:lnTo>
                  <a:pt x="2437067" y="4381500"/>
                </a:lnTo>
                <a:close/>
              </a:path>
              <a:path w="4395470" h="4394200">
                <a:moveTo>
                  <a:pt x="2623320" y="4356100"/>
                </a:moveTo>
                <a:lnTo>
                  <a:pt x="1771895" y="4356100"/>
                </a:lnTo>
                <a:lnTo>
                  <a:pt x="1864381" y="4381500"/>
                </a:lnTo>
                <a:lnTo>
                  <a:pt x="2530834" y="4381500"/>
                </a:lnTo>
                <a:lnTo>
                  <a:pt x="2623320" y="4356100"/>
                </a:lnTo>
                <a:close/>
              </a:path>
              <a:path w="4395470" h="4394200">
                <a:moveTo>
                  <a:pt x="2669056" y="50800"/>
                </a:moveTo>
                <a:lnTo>
                  <a:pt x="1726159" y="50800"/>
                </a:lnTo>
                <a:lnTo>
                  <a:pt x="1459520" y="127000"/>
                </a:lnTo>
                <a:lnTo>
                  <a:pt x="1416476" y="152400"/>
                </a:lnTo>
                <a:lnTo>
                  <a:pt x="1331682" y="177800"/>
                </a:lnTo>
                <a:lnTo>
                  <a:pt x="1289953" y="203200"/>
                </a:lnTo>
                <a:lnTo>
                  <a:pt x="1248684" y="215900"/>
                </a:lnTo>
                <a:lnTo>
                  <a:pt x="1207885" y="241300"/>
                </a:lnTo>
                <a:lnTo>
                  <a:pt x="1167567" y="254000"/>
                </a:lnTo>
                <a:lnTo>
                  <a:pt x="1088418" y="304800"/>
                </a:lnTo>
                <a:lnTo>
                  <a:pt x="1011321" y="355600"/>
                </a:lnTo>
                <a:lnTo>
                  <a:pt x="936364" y="406400"/>
                </a:lnTo>
                <a:lnTo>
                  <a:pt x="899714" y="431800"/>
                </a:lnTo>
                <a:lnTo>
                  <a:pt x="863631" y="457200"/>
                </a:lnTo>
                <a:lnTo>
                  <a:pt x="828126" y="482600"/>
                </a:lnTo>
                <a:lnTo>
                  <a:pt x="793209" y="508000"/>
                </a:lnTo>
                <a:lnTo>
                  <a:pt x="758891" y="546100"/>
                </a:lnTo>
                <a:lnTo>
                  <a:pt x="725183" y="571500"/>
                </a:lnTo>
                <a:lnTo>
                  <a:pt x="692096" y="596900"/>
                </a:lnTo>
                <a:lnTo>
                  <a:pt x="659639" y="635000"/>
                </a:lnTo>
                <a:lnTo>
                  <a:pt x="627825" y="660400"/>
                </a:lnTo>
                <a:lnTo>
                  <a:pt x="596663" y="698500"/>
                </a:lnTo>
                <a:lnTo>
                  <a:pt x="566165" y="723900"/>
                </a:lnTo>
                <a:lnTo>
                  <a:pt x="536341" y="762000"/>
                </a:lnTo>
                <a:lnTo>
                  <a:pt x="507202" y="800100"/>
                </a:lnTo>
                <a:lnTo>
                  <a:pt x="478758" y="838200"/>
                </a:lnTo>
                <a:lnTo>
                  <a:pt x="451021" y="863600"/>
                </a:lnTo>
                <a:lnTo>
                  <a:pt x="424001" y="901700"/>
                </a:lnTo>
                <a:lnTo>
                  <a:pt x="397708" y="939800"/>
                </a:lnTo>
                <a:lnTo>
                  <a:pt x="372154" y="977900"/>
                </a:lnTo>
                <a:lnTo>
                  <a:pt x="347349" y="1016000"/>
                </a:lnTo>
                <a:lnTo>
                  <a:pt x="323304" y="1054100"/>
                </a:lnTo>
                <a:lnTo>
                  <a:pt x="300030" y="1092200"/>
                </a:lnTo>
                <a:lnTo>
                  <a:pt x="277537" y="1130300"/>
                </a:lnTo>
                <a:lnTo>
                  <a:pt x="255836" y="1168400"/>
                </a:lnTo>
                <a:lnTo>
                  <a:pt x="234938" y="1206500"/>
                </a:lnTo>
                <a:lnTo>
                  <a:pt x="214854" y="1257300"/>
                </a:lnTo>
                <a:lnTo>
                  <a:pt x="195593" y="1295400"/>
                </a:lnTo>
                <a:lnTo>
                  <a:pt x="177168" y="1333500"/>
                </a:lnTo>
                <a:lnTo>
                  <a:pt x="159589" y="1384300"/>
                </a:lnTo>
                <a:lnTo>
                  <a:pt x="142866" y="1422400"/>
                </a:lnTo>
                <a:lnTo>
                  <a:pt x="127010" y="1460500"/>
                </a:lnTo>
                <a:lnTo>
                  <a:pt x="112032" y="1511300"/>
                </a:lnTo>
                <a:lnTo>
                  <a:pt x="97942" y="1549400"/>
                </a:lnTo>
                <a:lnTo>
                  <a:pt x="84752" y="1600200"/>
                </a:lnTo>
                <a:lnTo>
                  <a:pt x="72472" y="1638300"/>
                </a:lnTo>
                <a:lnTo>
                  <a:pt x="61113" y="1689100"/>
                </a:lnTo>
                <a:lnTo>
                  <a:pt x="50685" y="1727200"/>
                </a:lnTo>
                <a:lnTo>
                  <a:pt x="41200" y="1778000"/>
                </a:lnTo>
                <a:lnTo>
                  <a:pt x="32667" y="1816100"/>
                </a:lnTo>
                <a:lnTo>
                  <a:pt x="25098" y="1866900"/>
                </a:lnTo>
                <a:lnTo>
                  <a:pt x="18504" y="1917700"/>
                </a:lnTo>
                <a:lnTo>
                  <a:pt x="12894" y="1968500"/>
                </a:lnTo>
                <a:lnTo>
                  <a:pt x="8281" y="2006600"/>
                </a:lnTo>
                <a:lnTo>
                  <a:pt x="4674" y="2057400"/>
                </a:lnTo>
                <a:lnTo>
                  <a:pt x="2084" y="2108200"/>
                </a:lnTo>
                <a:lnTo>
                  <a:pt x="522" y="2159000"/>
                </a:lnTo>
                <a:lnTo>
                  <a:pt x="0" y="2197100"/>
                </a:lnTo>
                <a:lnTo>
                  <a:pt x="522" y="2247900"/>
                </a:lnTo>
                <a:lnTo>
                  <a:pt x="2084" y="2298700"/>
                </a:lnTo>
                <a:lnTo>
                  <a:pt x="4674" y="2349500"/>
                </a:lnTo>
                <a:lnTo>
                  <a:pt x="8281" y="2400299"/>
                </a:lnTo>
                <a:lnTo>
                  <a:pt x="12894" y="2438399"/>
                </a:lnTo>
                <a:lnTo>
                  <a:pt x="18504" y="2489199"/>
                </a:lnTo>
                <a:lnTo>
                  <a:pt x="25098" y="2539999"/>
                </a:lnTo>
                <a:lnTo>
                  <a:pt x="32667" y="2578099"/>
                </a:lnTo>
                <a:lnTo>
                  <a:pt x="41200" y="2628899"/>
                </a:lnTo>
                <a:lnTo>
                  <a:pt x="50685" y="2679699"/>
                </a:lnTo>
                <a:lnTo>
                  <a:pt x="61113" y="2717799"/>
                </a:lnTo>
                <a:lnTo>
                  <a:pt x="72472" y="2768599"/>
                </a:lnTo>
                <a:lnTo>
                  <a:pt x="84752" y="2806699"/>
                </a:lnTo>
                <a:lnTo>
                  <a:pt x="97942" y="2857499"/>
                </a:lnTo>
                <a:lnTo>
                  <a:pt x="112032" y="2895599"/>
                </a:lnTo>
                <a:lnTo>
                  <a:pt x="127010" y="2946399"/>
                </a:lnTo>
                <a:lnTo>
                  <a:pt x="142866" y="2984499"/>
                </a:lnTo>
                <a:lnTo>
                  <a:pt x="159589" y="3022599"/>
                </a:lnTo>
                <a:lnTo>
                  <a:pt x="177168" y="3073399"/>
                </a:lnTo>
                <a:lnTo>
                  <a:pt x="195593" y="3111499"/>
                </a:lnTo>
                <a:lnTo>
                  <a:pt x="214854" y="3149599"/>
                </a:lnTo>
                <a:lnTo>
                  <a:pt x="234938" y="3187699"/>
                </a:lnTo>
                <a:lnTo>
                  <a:pt x="255836" y="3238499"/>
                </a:lnTo>
                <a:lnTo>
                  <a:pt x="277537" y="3276600"/>
                </a:lnTo>
                <a:lnTo>
                  <a:pt x="300030" y="3314700"/>
                </a:lnTo>
                <a:lnTo>
                  <a:pt x="323304" y="3352800"/>
                </a:lnTo>
                <a:lnTo>
                  <a:pt x="347349" y="3390900"/>
                </a:lnTo>
                <a:lnTo>
                  <a:pt x="372154" y="3429000"/>
                </a:lnTo>
                <a:lnTo>
                  <a:pt x="397708" y="3467100"/>
                </a:lnTo>
                <a:lnTo>
                  <a:pt x="424001" y="3505200"/>
                </a:lnTo>
                <a:lnTo>
                  <a:pt x="451021" y="3530600"/>
                </a:lnTo>
                <a:lnTo>
                  <a:pt x="478758" y="3568700"/>
                </a:lnTo>
                <a:lnTo>
                  <a:pt x="507202" y="3606800"/>
                </a:lnTo>
                <a:lnTo>
                  <a:pt x="536341" y="3644900"/>
                </a:lnTo>
                <a:lnTo>
                  <a:pt x="566165" y="3670300"/>
                </a:lnTo>
                <a:lnTo>
                  <a:pt x="596663" y="3708400"/>
                </a:lnTo>
                <a:lnTo>
                  <a:pt x="627825" y="3746500"/>
                </a:lnTo>
                <a:lnTo>
                  <a:pt x="659639" y="3771900"/>
                </a:lnTo>
                <a:lnTo>
                  <a:pt x="692096" y="3810000"/>
                </a:lnTo>
                <a:lnTo>
                  <a:pt x="725183" y="3835400"/>
                </a:lnTo>
                <a:lnTo>
                  <a:pt x="758891" y="3860800"/>
                </a:lnTo>
                <a:lnTo>
                  <a:pt x="793209" y="3898900"/>
                </a:lnTo>
                <a:lnTo>
                  <a:pt x="828126" y="3924300"/>
                </a:lnTo>
                <a:lnTo>
                  <a:pt x="863631" y="3949700"/>
                </a:lnTo>
                <a:lnTo>
                  <a:pt x="899714" y="3975100"/>
                </a:lnTo>
                <a:lnTo>
                  <a:pt x="936364" y="4000500"/>
                </a:lnTo>
                <a:lnTo>
                  <a:pt x="973570" y="4025900"/>
                </a:lnTo>
                <a:lnTo>
                  <a:pt x="1049608" y="4076700"/>
                </a:lnTo>
                <a:lnTo>
                  <a:pt x="1127741" y="4127500"/>
                </a:lnTo>
                <a:lnTo>
                  <a:pt x="1167567" y="4140200"/>
                </a:lnTo>
                <a:lnTo>
                  <a:pt x="1248684" y="4191000"/>
                </a:lnTo>
                <a:lnTo>
                  <a:pt x="1289953" y="4203700"/>
                </a:lnTo>
                <a:lnTo>
                  <a:pt x="1331682" y="4229100"/>
                </a:lnTo>
                <a:lnTo>
                  <a:pt x="1459520" y="4267200"/>
                </a:lnTo>
                <a:lnTo>
                  <a:pt x="1502980" y="4292600"/>
                </a:lnTo>
                <a:lnTo>
                  <a:pt x="1726159" y="4356100"/>
                </a:lnTo>
                <a:lnTo>
                  <a:pt x="2669056" y="4356100"/>
                </a:lnTo>
                <a:lnTo>
                  <a:pt x="2892235" y="4292600"/>
                </a:lnTo>
                <a:lnTo>
                  <a:pt x="2935695" y="4267200"/>
                </a:lnTo>
                <a:lnTo>
                  <a:pt x="3063533" y="4229100"/>
                </a:lnTo>
                <a:lnTo>
                  <a:pt x="3105262" y="4203700"/>
                </a:lnTo>
                <a:lnTo>
                  <a:pt x="3146531" y="4191000"/>
                </a:lnTo>
                <a:lnTo>
                  <a:pt x="3227648" y="4140200"/>
                </a:lnTo>
                <a:lnTo>
                  <a:pt x="3267474" y="4127500"/>
                </a:lnTo>
                <a:lnTo>
                  <a:pt x="3345607" y="4076700"/>
                </a:lnTo>
                <a:lnTo>
                  <a:pt x="3421645" y="4025900"/>
                </a:lnTo>
                <a:lnTo>
                  <a:pt x="3458851" y="4000500"/>
                </a:lnTo>
                <a:lnTo>
                  <a:pt x="3495501" y="3975100"/>
                </a:lnTo>
                <a:lnTo>
                  <a:pt x="3531584" y="3949700"/>
                </a:lnTo>
                <a:lnTo>
                  <a:pt x="3567089" y="3924300"/>
                </a:lnTo>
                <a:lnTo>
                  <a:pt x="3602006" y="3898900"/>
                </a:lnTo>
                <a:lnTo>
                  <a:pt x="3636324" y="3860800"/>
                </a:lnTo>
                <a:lnTo>
                  <a:pt x="3670032" y="3835400"/>
                </a:lnTo>
                <a:lnTo>
                  <a:pt x="3703119" y="3810000"/>
                </a:lnTo>
                <a:lnTo>
                  <a:pt x="3735576" y="3771900"/>
                </a:lnTo>
                <a:lnTo>
                  <a:pt x="3767390" y="3746500"/>
                </a:lnTo>
                <a:lnTo>
                  <a:pt x="3798552" y="3708400"/>
                </a:lnTo>
                <a:lnTo>
                  <a:pt x="3829050" y="3670300"/>
                </a:lnTo>
                <a:lnTo>
                  <a:pt x="3858874" y="3644900"/>
                </a:lnTo>
                <a:lnTo>
                  <a:pt x="3888013" y="3606800"/>
                </a:lnTo>
                <a:lnTo>
                  <a:pt x="3916457" y="3568700"/>
                </a:lnTo>
                <a:lnTo>
                  <a:pt x="3944194" y="3530600"/>
                </a:lnTo>
                <a:lnTo>
                  <a:pt x="3971214" y="3505200"/>
                </a:lnTo>
                <a:lnTo>
                  <a:pt x="3997507" y="3467100"/>
                </a:lnTo>
                <a:lnTo>
                  <a:pt x="4023061" y="3429000"/>
                </a:lnTo>
                <a:lnTo>
                  <a:pt x="4047866" y="3390900"/>
                </a:lnTo>
                <a:lnTo>
                  <a:pt x="4071911" y="3352800"/>
                </a:lnTo>
                <a:lnTo>
                  <a:pt x="4095185" y="3314700"/>
                </a:lnTo>
                <a:lnTo>
                  <a:pt x="4117678" y="3276600"/>
                </a:lnTo>
                <a:lnTo>
                  <a:pt x="4139379" y="3238499"/>
                </a:lnTo>
                <a:lnTo>
                  <a:pt x="4160277" y="3187699"/>
                </a:lnTo>
                <a:lnTo>
                  <a:pt x="4180361" y="3149599"/>
                </a:lnTo>
                <a:lnTo>
                  <a:pt x="4199622" y="3111499"/>
                </a:lnTo>
                <a:lnTo>
                  <a:pt x="4218047" y="3073399"/>
                </a:lnTo>
                <a:lnTo>
                  <a:pt x="4235626" y="3022599"/>
                </a:lnTo>
                <a:lnTo>
                  <a:pt x="4252349" y="2984499"/>
                </a:lnTo>
                <a:lnTo>
                  <a:pt x="4268205" y="2946399"/>
                </a:lnTo>
                <a:lnTo>
                  <a:pt x="4283183" y="2895599"/>
                </a:lnTo>
                <a:lnTo>
                  <a:pt x="4297273" y="2857499"/>
                </a:lnTo>
                <a:lnTo>
                  <a:pt x="4310463" y="2806699"/>
                </a:lnTo>
                <a:lnTo>
                  <a:pt x="4322743" y="2768599"/>
                </a:lnTo>
                <a:lnTo>
                  <a:pt x="4334102" y="2717799"/>
                </a:lnTo>
                <a:lnTo>
                  <a:pt x="4344530" y="2679699"/>
                </a:lnTo>
                <a:lnTo>
                  <a:pt x="4354015" y="2628899"/>
                </a:lnTo>
                <a:lnTo>
                  <a:pt x="4362548" y="2578099"/>
                </a:lnTo>
                <a:lnTo>
                  <a:pt x="4370117" y="2539999"/>
                </a:lnTo>
                <a:lnTo>
                  <a:pt x="4376711" y="2489199"/>
                </a:lnTo>
                <a:lnTo>
                  <a:pt x="4382321" y="2438399"/>
                </a:lnTo>
                <a:lnTo>
                  <a:pt x="4386934" y="2400299"/>
                </a:lnTo>
                <a:lnTo>
                  <a:pt x="4390541" y="2349500"/>
                </a:lnTo>
                <a:lnTo>
                  <a:pt x="4393131" y="2298700"/>
                </a:lnTo>
                <a:lnTo>
                  <a:pt x="4394693" y="2247900"/>
                </a:lnTo>
                <a:lnTo>
                  <a:pt x="4395216" y="2197100"/>
                </a:lnTo>
                <a:lnTo>
                  <a:pt x="4394693" y="2159000"/>
                </a:lnTo>
                <a:lnTo>
                  <a:pt x="4393131" y="2108200"/>
                </a:lnTo>
                <a:lnTo>
                  <a:pt x="4390541" y="2057400"/>
                </a:lnTo>
                <a:lnTo>
                  <a:pt x="4386934" y="2006600"/>
                </a:lnTo>
                <a:lnTo>
                  <a:pt x="4382321" y="1968500"/>
                </a:lnTo>
                <a:lnTo>
                  <a:pt x="4376711" y="1917700"/>
                </a:lnTo>
                <a:lnTo>
                  <a:pt x="4370117" y="1866900"/>
                </a:lnTo>
                <a:lnTo>
                  <a:pt x="4362548" y="1816100"/>
                </a:lnTo>
                <a:lnTo>
                  <a:pt x="4354015" y="1778000"/>
                </a:lnTo>
                <a:lnTo>
                  <a:pt x="4344530" y="1727200"/>
                </a:lnTo>
                <a:lnTo>
                  <a:pt x="4334102" y="1689100"/>
                </a:lnTo>
                <a:lnTo>
                  <a:pt x="4322743" y="1638300"/>
                </a:lnTo>
                <a:lnTo>
                  <a:pt x="4310463" y="1600200"/>
                </a:lnTo>
                <a:lnTo>
                  <a:pt x="4297273" y="1549400"/>
                </a:lnTo>
                <a:lnTo>
                  <a:pt x="4283183" y="1511300"/>
                </a:lnTo>
                <a:lnTo>
                  <a:pt x="4268205" y="1460500"/>
                </a:lnTo>
                <a:lnTo>
                  <a:pt x="4252349" y="1422400"/>
                </a:lnTo>
                <a:lnTo>
                  <a:pt x="4235626" y="1384300"/>
                </a:lnTo>
                <a:lnTo>
                  <a:pt x="4218047" y="1333500"/>
                </a:lnTo>
                <a:lnTo>
                  <a:pt x="4199622" y="1295400"/>
                </a:lnTo>
                <a:lnTo>
                  <a:pt x="4180361" y="1257300"/>
                </a:lnTo>
                <a:lnTo>
                  <a:pt x="4160277" y="1206500"/>
                </a:lnTo>
                <a:lnTo>
                  <a:pt x="4139379" y="1168400"/>
                </a:lnTo>
                <a:lnTo>
                  <a:pt x="4117678" y="1130300"/>
                </a:lnTo>
                <a:lnTo>
                  <a:pt x="4095185" y="1092200"/>
                </a:lnTo>
                <a:lnTo>
                  <a:pt x="4071911" y="1054100"/>
                </a:lnTo>
                <a:lnTo>
                  <a:pt x="4047866" y="1016000"/>
                </a:lnTo>
                <a:lnTo>
                  <a:pt x="4023061" y="977900"/>
                </a:lnTo>
                <a:lnTo>
                  <a:pt x="3997507" y="939800"/>
                </a:lnTo>
                <a:lnTo>
                  <a:pt x="3971214" y="901700"/>
                </a:lnTo>
                <a:lnTo>
                  <a:pt x="3944194" y="863600"/>
                </a:lnTo>
                <a:lnTo>
                  <a:pt x="3916457" y="838200"/>
                </a:lnTo>
                <a:lnTo>
                  <a:pt x="3888013" y="800100"/>
                </a:lnTo>
                <a:lnTo>
                  <a:pt x="3858874" y="762000"/>
                </a:lnTo>
                <a:lnTo>
                  <a:pt x="3829050" y="723900"/>
                </a:lnTo>
                <a:lnTo>
                  <a:pt x="3798552" y="698500"/>
                </a:lnTo>
                <a:lnTo>
                  <a:pt x="3767390" y="660400"/>
                </a:lnTo>
                <a:lnTo>
                  <a:pt x="3735576" y="635000"/>
                </a:lnTo>
                <a:lnTo>
                  <a:pt x="3703119" y="596900"/>
                </a:lnTo>
                <a:lnTo>
                  <a:pt x="3670032" y="571500"/>
                </a:lnTo>
                <a:lnTo>
                  <a:pt x="3636324" y="546100"/>
                </a:lnTo>
                <a:lnTo>
                  <a:pt x="3602006" y="508000"/>
                </a:lnTo>
                <a:lnTo>
                  <a:pt x="3567089" y="482600"/>
                </a:lnTo>
                <a:lnTo>
                  <a:pt x="3531584" y="457200"/>
                </a:lnTo>
                <a:lnTo>
                  <a:pt x="3495501" y="431800"/>
                </a:lnTo>
                <a:lnTo>
                  <a:pt x="3458851" y="406400"/>
                </a:lnTo>
                <a:lnTo>
                  <a:pt x="3383894" y="355600"/>
                </a:lnTo>
                <a:lnTo>
                  <a:pt x="3306797" y="304800"/>
                </a:lnTo>
                <a:lnTo>
                  <a:pt x="3227648" y="254000"/>
                </a:lnTo>
                <a:lnTo>
                  <a:pt x="3187330" y="241300"/>
                </a:lnTo>
                <a:lnTo>
                  <a:pt x="3146531" y="215900"/>
                </a:lnTo>
                <a:lnTo>
                  <a:pt x="3105262" y="203200"/>
                </a:lnTo>
                <a:lnTo>
                  <a:pt x="3063533" y="177800"/>
                </a:lnTo>
                <a:lnTo>
                  <a:pt x="2978739" y="152400"/>
                </a:lnTo>
                <a:lnTo>
                  <a:pt x="2935695" y="127000"/>
                </a:lnTo>
                <a:lnTo>
                  <a:pt x="2669056" y="50800"/>
                </a:lnTo>
                <a:close/>
              </a:path>
              <a:path w="4395470" h="4394200">
                <a:moveTo>
                  <a:pt x="2530834" y="25400"/>
                </a:moveTo>
                <a:lnTo>
                  <a:pt x="1864381" y="25400"/>
                </a:lnTo>
                <a:lnTo>
                  <a:pt x="1771895" y="50800"/>
                </a:lnTo>
                <a:lnTo>
                  <a:pt x="2623320" y="50800"/>
                </a:lnTo>
                <a:lnTo>
                  <a:pt x="2530834" y="25400"/>
                </a:lnTo>
                <a:close/>
              </a:path>
              <a:path w="4395470" h="4394200">
                <a:moveTo>
                  <a:pt x="2437067" y="12700"/>
                </a:moveTo>
                <a:lnTo>
                  <a:pt x="1958148" y="12700"/>
                </a:lnTo>
                <a:lnTo>
                  <a:pt x="1911110" y="25400"/>
                </a:lnTo>
                <a:lnTo>
                  <a:pt x="2484105" y="25400"/>
                </a:lnTo>
                <a:lnTo>
                  <a:pt x="2437067" y="12700"/>
                </a:lnTo>
                <a:close/>
              </a:path>
              <a:path w="4395470" h="4394200">
                <a:moveTo>
                  <a:pt x="2294202" y="0"/>
                </a:moveTo>
                <a:lnTo>
                  <a:pt x="2101013" y="0"/>
                </a:lnTo>
                <a:lnTo>
                  <a:pt x="2053110" y="12700"/>
                </a:lnTo>
                <a:lnTo>
                  <a:pt x="2342105" y="12700"/>
                </a:lnTo>
                <a:lnTo>
                  <a:pt x="2294202" y="0"/>
                </a:lnTo>
                <a:close/>
              </a:path>
            </a:pathLst>
          </a:custGeom>
          <a:solidFill>
            <a:srgbClr val="36749D">
              <a:alpha val="5490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74392" y="1233169"/>
            <a:ext cx="4395470" cy="4394200"/>
          </a:xfrm>
          <a:custGeom>
            <a:avLst/>
            <a:gdLst/>
            <a:ahLst/>
            <a:cxnLst/>
            <a:rect l="l" t="t" r="r" b="b"/>
            <a:pathLst>
              <a:path w="4395470" h="4394200">
                <a:moveTo>
                  <a:pt x="2437067" y="4381500"/>
                </a:moveTo>
                <a:lnTo>
                  <a:pt x="1958148" y="4381500"/>
                </a:lnTo>
                <a:lnTo>
                  <a:pt x="2005485" y="4394200"/>
                </a:lnTo>
                <a:lnTo>
                  <a:pt x="2389730" y="4394200"/>
                </a:lnTo>
                <a:lnTo>
                  <a:pt x="2437067" y="4381500"/>
                </a:lnTo>
                <a:close/>
              </a:path>
              <a:path w="4395470" h="4394200">
                <a:moveTo>
                  <a:pt x="2623320" y="4356100"/>
                </a:moveTo>
                <a:lnTo>
                  <a:pt x="1771895" y="4356100"/>
                </a:lnTo>
                <a:lnTo>
                  <a:pt x="1864381" y="4381500"/>
                </a:lnTo>
                <a:lnTo>
                  <a:pt x="2530834" y="4381500"/>
                </a:lnTo>
                <a:lnTo>
                  <a:pt x="2623320" y="4356100"/>
                </a:lnTo>
                <a:close/>
              </a:path>
              <a:path w="4395470" h="4394200">
                <a:moveTo>
                  <a:pt x="2669056" y="50800"/>
                </a:moveTo>
                <a:lnTo>
                  <a:pt x="1726159" y="50800"/>
                </a:lnTo>
                <a:lnTo>
                  <a:pt x="1459520" y="127000"/>
                </a:lnTo>
                <a:lnTo>
                  <a:pt x="1416476" y="152400"/>
                </a:lnTo>
                <a:lnTo>
                  <a:pt x="1331682" y="177800"/>
                </a:lnTo>
                <a:lnTo>
                  <a:pt x="1289953" y="203200"/>
                </a:lnTo>
                <a:lnTo>
                  <a:pt x="1248684" y="215900"/>
                </a:lnTo>
                <a:lnTo>
                  <a:pt x="1207885" y="241300"/>
                </a:lnTo>
                <a:lnTo>
                  <a:pt x="1167567" y="254000"/>
                </a:lnTo>
                <a:lnTo>
                  <a:pt x="1088418" y="304800"/>
                </a:lnTo>
                <a:lnTo>
                  <a:pt x="1011321" y="355600"/>
                </a:lnTo>
                <a:lnTo>
                  <a:pt x="936364" y="406400"/>
                </a:lnTo>
                <a:lnTo>
                  <a:pt x="899714" y="431800"/>
                </a:lnTo>
                <a:lnTo>
                  <a:pt x="863631" y="457200"/>
                </a:lnTo>
                <a:lnTo>
                  <a:pt x="828126" y="482600"/>
                </a:lnTo>
                <a:lnTo>
                  <a:pt x="793209" y="508000"/>
                </a:lnTo>
                <a:lnTo>
                  <a:pt x="758891" y="546100"/>
                </a:lnTo>
                <a:lnTo>
                  <a:pt x="725183" y="571500"/>
                </a:lnTo>
                <a:lnTo>
                  <a:pt x="692096" y="596900"/>
                </a:lnTo>
                <a:lnTo>
                  <a:pt x="659639" y="635000"/>
                </a:lnTo>
                <a:lnTo>
                  <a:pt x="627825" y="660400"/>
                </a:lnTo>
                <a:lnTo>
                  <a:pt x="596663" y="698500"/>
                </a:lnTo>
                <a:lnTo>
                  <a:pt x="566165" y="723900"/>
                </a:lnTo>
                <a:lnTo>
                  <a:pt x="536341" y="762000"/>
                </a:lnTo>
                <a:lnTo>
                  <a:pt x="507202" y="800100"/>
                </a:lnTo>
                <a:lnTo>
                  <a:pt x="478758" y="838200"/>
                </a:lnTo>
                <a:lnTo>
                  <a:pt x="451021" y="863600"/>
                </a:lnTo>
                <a:lnTo>
                  <a:pt x="424001" y="901700"/>
                </a:lnTo>
                <a:lnTo>
                  <a:pt x="397708" y="939800"/>
                </a:lnTo>
                <a:lnTo>
                  <a:pt x="372154" y="977900"/>
                </a:lnTo>
                <a:lnTo>
                  <a:pt x="347349" y="1016000"/>
                </a:lnTo>
                <a:lnTo>
                  <a:pt x="323304" y="1054100"/>
                </a:lnTo>
                <a:lnTo>
                  <a:pt x="300030" y="1092200"/>
                </a:lnTo>
                <a:lnTo>
                  <a:pt x="277537" y="1130300"/>
                </a:lnTo>
                <a:lnTo>
                  <a:pt x="255836" y="1168400"/>
                </a:lnTo>
                <a:lnTo>
                  <a:pt x="234938" y="1206500"/>
                </a:lnTo>
                <a:lnTo>
                  <a:pt x="214854" y="1257300"/>
                </a:lnTo>
                <a:lnTo>
                  <a:pt x="195593" y="1295400"/>
                </a:lnTo>
                <a:lnTo>
                  <a:pt x="177168" y="1333500"/>
                </a:lnTo>
                <a:lnTo>
                  <a:pt x="159589" y="1384300"/>
                </a:lnTo>
                <a:lnTo>
                  <a:pt x="142866" y="1422400"/>
                </a:lnTo>
                <a:lnTo>
                  <a:pt x="127010" y="1460500"/>
                </a:lnTo>
                <a:lnTo>
                  <a:pt x="112032" y="1511300"/>
                </a:lnTo>
                <a:lnTo>
                  <a:pt x="97942" y="1549400"/>
                </a:lnTo>
                <a:lnTo>
                  <a:pt x="84752" y="1600200"/>
                </a:lnTo>
                <a:lnTo>
                  <a:pt x="72472" y="1638300"/>
                </a:lnTo>
                <a:lnTo>
                  <a:pt x="61113" y="1689100"/>
                </a:lnTo>
                <a:lnTo>
                  <a:pt x="50685" y="1727200"/>
                </a:lnTo>
                <a:lnTo>
                  <a:pt x="41200" y="1778000"/>
                </a:lnTo>
                <a:lnTo>
                  <a:pt x="32667" y="1816100"/>
                </a:lnTo>
                <a:lnTo>
                  <a:pt x="25098" y="1866900"/>
                </a:lnTo>
                <a:lnTo>
                  <a:pt x="18504" y="1917700"/>
                </a:lnTo>
                <a:lnTo>
                  <a:pt x="12894" y="1968500"/>
                </a:lnTo>
                <a:lnTo>
                  <a:pt x="8281" y="2006600"/>
                </a:lnTo>
                <a:lnTo>
                  <a:pt x="4674" y="2057400"/>
                </a:lnTo>
                <a:lnTo>
                  <a:pt x="2084" y="2108200"/>
                </a:lnTo>
                <a:lnTo>
                  <a:pt x="522" y="2159000"/>
                </a:lnTo>
                <a:lnTo>
                  <a:pt x="0" y="2197100"/>
                </a:lnTo>
                <a:lnTo>
                  <a:pt x="522" y="2247900"/>
                </a:lnTo>
                <a:lnTo>
                  <a:pt x="2084" y="2298700"/>
                </a:lnTo>
                <a:lnTo>
                  <a:pt x="4674" y="2349500"/>
                </a:lnTo>
                <a:lnTo>
                  <a:pt x="8281" y="2400299"/>
                </a:lnTo>
                <a:lnTo>
                  <a:pt x="12894" y="2438399"/>
                </a:lnTo>
                <a:lnTo>
                  <a:pt x="18504" y="2489199"/>
                </a:lnTo>
                <a:lnTo>
                  <a:pt x="25098" y="2539999"/>
                </a:lnTo>
                <a:lnTo>
                  <a:pt x="32667" y="2578099"/>
                </a:lnTo>
                <a:lnTo>
                  <a:pt x="41200" y="2628899"/>
                </a:lnTo>
                <a:lnTo>
                  <a:pt x="50685" y="2679699"/>
                </a:lnTo>
                <a:lnTo>
                  <a:pt x="61113" y="2717799"/>
                </a:lnTo>
                <a:lnTo>
                  <a:pt x="72472" y="2768599"/>
                </a:lnTo>
                <a:lnTo>
                  <a:pt x="84752" y="2806699"/>
                </a:lnTo>
                <a:lnTo>
                  <a:pt x="97942" y="2857499"/>
                </a:lnTo>
                <a:lnTo>
                  <a:pt x="112032" y="2895599"/>
                </a:lnTo>
                <a:lnTo>
                  <a:pt x="127010" y="2946399"/>
                </a:lnTo>
                <a:lnTo>
                  <a:pt x="142866" y="2984499"/>
                </a:lnTo>
                <a:lnTo>
                  <a:pt x="159589" y="3022599"/>
                </a:lnTo>
                <a:lnTo>
                  <a:pt x="177168" y="3073399"/>
                </a:lnTo>
                <a:lnTo>
                  <a:pt x="195593" y="3111499"/>
                </a:lnTo>
                <a:lnTo>
                  <a:pt x="214854" y="3149599"/>
                </a:lnTo>
                <a:lnTo>
                  <a:pt x="234938" y="3187699"/>
                </a:lnTo>
                <a:lnTo>
                  <a:pt x="255836" y="3238499"/>
                </a:lnTo>
                <a:lnTo>
                  <a:pt x="277537" y="3276600"/>
                </a:lnTo>
                <a:lnTo>
                  <a:pt x="300030" y="3314700"/>
                </a:lnTo>
                <a:lnTo>
                  <a:pt x="323304" y="3352800"/>
                </a:lnTo>
                <a:lnTo>
                  <a:pt x="347349" y="3390900"/>
                </a:lnTo>
                <a:lnTo>
                  <a:pt x="372154" y="3429000"/>
                </a:lnTo>
                <a:lnTo>
                  <a:pt x="397708" y="3467100"/>
                </a:lnTo>
                <a:lnTo>
                  <a:pt x="424001" y="3505200"/>
                </a:lnTo>
                <a:lnTo>
                  <a:pt x="451021" y="3530600"/>
                </a:lnTo>
                <a:lnTo>
                  <a:pt x="478758" y="3568700"/>
                </a:lnTo>
                <a:lnTo>
                  <a:pt x="507202" y="3606800"/>
                </a:lnTo>
                <a:lnTo>
                  <a:pt x="536341" y="3644900"/>
                </a:lnTo>
                <a:lnTo>
                  <a:pt x="566165" y="3670300"/>
                </a:lnTo>
                <a:lnTo>
                  <a:pt x="596663" y="3708400"/>
                </a:lnTo>
                <a:lnTo>
                  <a:pt x="627825" y="3746500"/>
                </a:lnTo>
                <a:lnTo>
                  <a:pt x="659639" y="3771900"/>
                </a:lnTo>
                <a:lnTo>
                  <a:pt x="692096" y="3810000"/>
                </a:lnTo>
                <a:lnTo>
                  <a:pt x="725183" y="3835400"/>
                </a:lnTo>
                <a:lnTo>
                  <a:pt x="758891" y="3860800"/>
                </a:lnTo>
                <a:lnTo>
                  <a:pt x="793209" y="3898900"/>
                </a:lnTo>
                <a:lnTo>
                  <a:pt x="828126" y="3924300"/>
                </a:lnTo>
                <a:lnTo>
                  <a:pt x="863631" y="3949700"/>
                </a:lnTo>
                <a:lnTo>
                  <a:pt x="899714" y="3975100"/>
                </a:lnTo>
                <a:lnTo>
                  <a:pt x="936364" y="4000500"/>
                </a:lnTo>
                <a:lnTo>
                  <a:pt x="973570" y="4025900"/>
                </a:lnTo>
                <a:lnTo>
                  <a:pt x="1049608" y="4076700"/>
                </a:lnTo>
                <a:lnTo>
                  <a:pt x="1127741" y="4127500"/>
                </a:lnTo>
                <a:lnTo>
                  <a:pt x="1167567" y="4140200"/>
                </a:lnTo>
                <a:lnTo>
                  <a:pt x="1248684" y="4191000"/>
                </a:lnTo>
                <a:lnTo>
                  <a:pt x="1289953" y="4203700"/>
                </a:lnTo>
                <a:lnTo>
                  <a:pt x="1331682" y="4229100"/>
                </a:lnTo>
                <a:lnTo>
                  <a:pt x="1459520" y="4267200"/>
                </a:lnTo>
                <a:lnTo>
                  <a:pt x="1502980" y="4292600"/>
                </a:lnTo>
                <a:lnTo>
                  <a:pt x="1726159" y="4356100"/>
                </a:lnTo>
                <a:lnTo>
                  <a:pt x="2669056" y="4356100"/>
                </a:lnTo>
                <a:lnTo>
                  <a:pt x="2892235" y="4292600"/>
                </a:lnTo>
                <a:lnTo>
                  <a:pt x="2935695" y="4267200"/>
                </a:lnTo>
                <a:lnTo>
                  <a:pt x="3063533" y="4229100"/>
                </a:lnTo>
                <a:lnTo>
                  <a:pt x="3105262" y="4203700"/>
                </a:lnTo>
                <a:lnTo>
                  <a:pt x="3146531" y="4191000"/>
                </a:lnTo>
                <a:lnTo>
                  <a:pt x="3227648" y="4140200"/>
                </a:lnTo>
                <a:lnTo>
                  <a:pt x="3267474" y="4127500"/>
                </a:lnTo>
                <a:lnTo>
                  <a:pt x="3345607" y="4076700"/>
                </a:lnTo>
                <a:lnTo>
                  <a:pt x="3421645" y="4025900"/>
                </a:lnTo>
                <a:lnTo>
                  <a:pt x="3458851" y="4000500"/>
                </a:lnTo>
                <a:lnTo>
                  <a:pt x="3495501" y="3975100"/>
                </a:lnTo>
                <a:lnTo>
                  <a:pt x="3531584" y="3949700"/>
                </a:lnTo>
                <a:lnTo>
                  <a:pt x="3567089" y="3924300"/>
                </a:lnTo>
                <a:lnTo>
                  <a:pt x="3602006" y="3898900"/>
                </a:lnTo>
                <a:lnTo>
                  <a:pt x="3636324" y="3860800"/>
                </a:lnTo>
                <a:lnTo>
                  <a:pt x="3670032" y="3835400"/>
                </a:lnTo>
                <a:lnTo>
                  <a:pt x="3703119" y="3810000"/>
                </a:lnTo>
                <a:lnTo>
                  <a:pt x="3735576" y="3771900"/>
                </a:lnTo>
                <a:lnTo>
                  <a:pt x="3767390" y="3746500"/>
                </a:lnTo>
                <a:lnTo>
                  <a:pt x="3798552" y="3708400"/>
                </a:lnTo>
                <a:lnTo>
                  <a:pt x="3829050" y="3670300"/>
                </a:lnTo>
                <a:lnTo>
                  <a:pt x="3858874" y="3644900"/>
                </a:lnTo>
                <a:lnTo>
                  <a:pt x="3888013" y="3606800"/>
                </a:lnTo>
                <a:lnTo>
                  <a:pt x="3916457" y="3568700"/>
                </a:lnTo>
                <a:lnTo>
                  <a:pt x="3944194" y="3530600"/>
                </a:lnTo>
                <a:lnTo>
                  <a:pt x="3971214" y="3505200"/>
                </a:lnTo>
                <a:lnTo>
                  <a:pt x="3997507" y="3467100"/>
                </a:lnTo>
                <a:lnTo>
                  <a:pt x="4023061" y="3429000"/>
                </a:lnTo>
                <a:lnTo>
                  <a:pt x="4047866" y="3390900"/>
                </a:lnTo>
                <a:lnTo>
                  <a:pt x="4071911" y="3352800"/>
                </a:lnTo>
                <a:lnTo>
                  <a:pt x="4095185" y="3314700"/>
                </a:lnTo>
                <a:lnTo>
                  <a:pt x="4117678" y="3276600"/>
                </a:lnTo>
                <a:lnTo>
                  <a:pt x="4139379" y="3238499"/>
                </a:lnTo>
                <a:lnTo>
                  <a:pt x="4160277" y="3187699"/>
                </a:lnTo>
                <a:lnTo>
                  <a:pt x="4180361" y="3149599"/>
                </a:lnTo>
                <a:lnTo>
                  <a:pt x="4199622" y="3111499"/>
                </a:lnTo>
                <a:lnTo>
                  <a:pt x="4218047" y="3073399"/>
                </a:lnTo>
                <a:lnTo>
                  <a:pt x="4235626" y="3022599"/>
                </a:lnTo>
                <a:lnTo>
                  <a:pt x="4252349" y="2984499"/>
                </a:lnTo>
                <a:lnTo>
                  <a:pt x="4268205" y="2946399"/>
                </a:lnTo>
                <a:lnTo>
                  <a:pt x="4283183" y="2895599"/>
                </a:lnTo>
                <a:lnTo>
                  <a:pt x="4297273" y="2857499"/>
                </a:lnTo>
                <a:lnTo>
                  <a:pt x="4310463" y="2806699"/>
                </a:lnTo>
                <a:lnTo>
                  <a:pt x="4322743" y="2768599"/>
                </a:lnTo>
                <a:lnTo>
                  <a:pt x="4334102" y="2717799"/>
                </a:lnTo>
                <a:lnTo>
                  <a:pt x="4344530" y="2679699"/>
                </a:lnTo>
                <a:lnTo>
                  <a:pt x="4354015" y="2628899"/>
                </a:lnTo>
                <a:lnTo>
                  <a:pt x="4362548" y="2578099"/>
                </a:lnTo>
                <a:lnTo>
                  <a:pt x="4370117" y="2539999"/>
                </a:lnTo>
                <a:lnTo>
                  <a:pt x="4376711" y="2489199"/>
                </a:lnTo>
                <a:lnTo>
                  <a:pt x="4382321" y="2438399"/>
                </a:lnTo>
                <a:lnTo>
                  <a:pt x="4386934" y="2400299"/>
                </a:lnTo>
                <a:lnTo>
                  <a:pt x="4390541" y="2349500"/>
                </a:lnTo>
                <a:lnTo>
                  <a:pt x="4393131" y="2298700"/>
                </a:lnTo>
                <a:lnTo>
                  <a:pt x="4394693" y="2247900"/>
                </a:lnTo>
                <a:lnTo>
                  <a:pt x="4395215" y="2197100"/>
                </a:lnTo>
                <a:lnTo>
                  <a:pt x="4394693" y="2159000"/>
                </a:lnTo>
                <a:lnTo>
                  <a:pt x="4393131" y="2108200"/>
                </a:lnTo>
                <a:lnTo>
                  <a:pt x="4390541" y="2057400"/>
                </a:lnTo>
                <a:lnTo>
                  <a:pt x="4386934" y="2006600"/>
                </a:lnTo>
                <a:lnTo>
                  <a:pt x="4382321" y="1968500"/>
                </a:lnTo>
                <a:lnTo>
                  <a:pt x="4376711" y="1917700"/>
                </a:lnTo>
                <a:lnTo>
                  <a:pt x="4370117" y="1866900"/>
                </a:lnTo>
                <a:lnTo>
                  <a:pt x="4362548" y="1816100"/>
                </a:lnTo>
                <a:lnTo>
                  <a:pt x="4354015" y="1778000"/>
                </a:lnTo>
                <a:lnTo>
                  <a:pt x="4344530" y="1727200"/>
                </a:lnTo>
                <a:lnTo>
                  <a:pt x="4334102" y="1689100"/>
                </a:lnTo>
                <a:lnTo>
                  <a:pt x="4322743" y="1638300"/>
                </a:lnTo>
                <a:lnTo>
                  <a:pt x="4310463" y="1600200"/>
                </a:lnTo>
                <a:lnTo>
                  <a:pt x="4297273" y="1549400"/>
                </a:lnTo>
                <a:lnTo>
                  <a:pt x="4283183" y="1511300"/>
                </a:lnTo>
                <a:lnTo>
                  <a:pt x="4268205" y="1460500"/>
                </a:lnTo>
                <a:lnTo>
                  <a:pt x="4252349" y="1422400"/>
                </a:lnTo>
                <a:lnTo>
                  <a:pt x="4235626" y="1384300"/>
                </a:lnTo>
                <a:lnTo>
                  <a:pt x="4218047" y="1333500"/>
                </a:lnTo>
                <a:lnTo>
                  <a:pt x="4199622" y="1295400"/>
                </a:lnTo>
                <a:lnTo>
                  <a:pt x="4180361" y="1257300"/>
                </a:lnTo>
                <a:lnTo>
                  <a:pt x="4160277" y="1206500"/>
                </a:lnTo>
                <a:lnTo>
                  <a:pt x="4139379" y="1168400"/>
                </a:lnTo>
                <a:lnTo>
                  <a:pt x="4117678" y="1130300"/>
                </a:lnTo>
                <a:lnTo>
                  <a:pt x="4095185" y="1092200"/>
                </a:lnTo>
                <a:lnTo>
                  <a:pt x="4071911" y="1054100"/>
                </a:lnTo>
                <a:lnTo>
                  <a:pt x="4047866" y="1016000"/>
                </a:lnTo>
                <a:lnTo>
                  <a:pt x="4023061" y="977900"/>
                </a:lnTo>
                <a:lnTo>
                  <a:pt x="3997507" y="939800"/>
                </a:lnTo>
                <a:lnTo>
                  <a:pt x="3971214" y="901700"/>
                </a:lnTo>
                <a:lnTo>
                  <a:pt x="3944194" y="863600"/>
                </a:lnTo>
                <a:lnTo>
                  <a:pt x="3916457" y="838200"/>
                </a:lnTo>
                <a:lnTo>
                  <a:pt x="3888013" y="800100"/>
                </a:lnTo>
                <a:lnTo>
                  <a:pt x="3858874" y="762000"/>
                </a:lnTo>
                <a:lnTo>
                  <a:pt x="3829050" y="723900"/>
                </a:lnTo>
                <a:lnTo>
                  <a:pt x="3798552" y="698500"/>
                </a:lnTo>
                <a:lnTo>
                  <a:pt x="3767390" y="660400"/>
                </a:lnTo>
                <a:lnTo>
                  <a:pt x="3735576" y="635000"/>
                </a:lnTo>
                <a:lnTo>
                  <a:pt x="3703119" y="596900"/>
                </a:lnTo>
                <a:lnTo>
                  <a:pt x="3670032" y="571500"/>
                </a:lnTo>
                <a:lnTo>
                  <a:pt x="3636324" y="546100"/>
                </a:lnTo>
                <a:lnTo>
                  <a:pt x="3602006" y="508000"/>
                </a:lnTo>
                <a:lnTo>
                  <a:pt x="3567089" y="482600"/>
                </a:lnTo>
                <a:lnTo>
                  <a:pt x="3531584" y="457200"/>
                </a:lnTo>
                <a:lnTo>
                  <a:pt x="3495501" y="431800"/>
                </a:lnTo>
                <a:lnTo>
                  <a:pt x="3458851" y="406400"/>
                </a:lnTo>
                <a:lnTo>
                  <a:pt x="3383894" y="355600"/>
                </a:lnTo>
                <a:lnTo>
                  <a:pt x="3306797" y="304800"/>
                </a:lnTo>
                <a:lnTo>
                  <a:pt x="3227648" y="254000"/>
                </a:lnTo>
                <a:lnTo>
                  <a:pt x="3187330" y="241300"/>
                </a:lnTo>
                <a:lnTo>
                  <a:pt x="3146531" y="215900"/>
                </a:lnTo>
                <a:lnTo>
                  <a:pt x="3105262" y="203200"/>
                </a:lnTo>
                <a:lnTo>
                  <a:pt x="3063533" y="177800"/>
                </a:lnTo>
                <a:lnTo>
                  <a:pt x="2978739" y="152400"/>
                </a:lnTo>
                <a:lnTo>
                  <a:pt x="2935695" y="127000"/>
                </a:lnTo>
                <a:lnTo>
                  <a:pt x="2669056" y="50800"/>
                </a:lnTo>
                <a:close/>
              </a:path>
              <a:path w="4395470" h="4394200">
                <a:moveTo>
                  <a:pt x="2530834" y="25400"/>
                </a:moveTo>
                <a:lnTo>
                  <a:pt x="1864381" y="25400"/>
                </a:lnTo>
                <a:lnTo>
                  <a:pt x="1771895" y="50800"/>
                </a:lnTo>
                <a:lnTo>
                  <a:pt x="2623320" y="50800"/>
                </a:lnTo>
                <a:lnTo>
                  <a:pt x="2530834" y="25400"/>
                </a:lnTo>
                <a:close/>
              </a:path>
              <a:path w="4395470" h="4394200">
                <a:moveTo>
                  <a:pt x="2437067" y="12700"/>
                </a:moveTo>
                <a:lnTo>
                  <a:pt x="1958148" y="12700"/>
                </a:lnTo>
                <a:lnTo>
                  <a:pt x="1911110" y="25400"/>
                </a:lnTo>
                <a:lnTo>
                  <a:pt x="2484105" y="25400"/>
                </a:lnTo>
                <a:lnTo>
                  <a:pt x="2437067" y="12700"/>
                </a:lnTo>
                <a:close/>
              </a:path>
              <a:path w="4395470" h="4394200">
                <a:moveTo>
                  <a:pt x="2294202" y="0"/>
                </a:moveTo>
                <a:lnTo>
                  <a:pt x="2101013" y="0"/>
                </a:lnTo>
                <a:lnTo>
                  <a:pt x="2053110" y="12700"/>
                </a:lnTo>
                <a:lnTo>
                  <a:pt x="2342105" y="12700"/>
                </a:lnTo>
                <a:lnTo>
                  <a:pt x="2294202" y="0"/>
                </a:lnTo>
                <a:close/>
              </a:path>
            </a:pathLst>
          </a:custGeom>
          <a:solidFill>
            <a:srgbClr val="36749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714498" y="4232655"/>
            <a:ext cx="3714115" cy="27007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350" b="1" spc="-10" dirty="0">
                <a:solidFill>
                  <a:srgbClr val="FFFFFF"/>
                </a:solidFill>
                <a:latin typeface="Calibri"/>
                <a:cs typeface="Calibri"/>
              </a:rPr>
              <a:t>Depending on the circumstance it could be a demand letter, filing with an administrative agency, filing in state or f</a:t>
            </a:r>
            <a:r>
              <a:rPr sz="1350" b="1" spc="-10" dirty="0">
                <a:solidFill>
                  <a:srgbClr val="FFFFFF"/>
                </a:solidFill>
                <a:latin typeface="Calibri"/>
                <a:cs typeface="Calibri"/>
              </a:rPr>
              <a:t>ederal </a:t>
            </a:r>
            <a:r>
              <a:rPr sz="1350" b="1" spc="-5" dirty="0">
                <a:solidFill>
                  <a:srgbClr val="FFFFFF"/>
                </a:solidFill>
                <a:latin typeface="Calibri"/>
                <a:cs typeface="Calibri"/>
              </a:rPr>
              <a:t>court</a:t>
            </a:r>
            <a:r>
              <a:rPr lang="en-US" sz="1350" b="1" spc="-5" dirty="0">
                <a:solidFill>
                  <a:srgbClr val="FFFFFF"/>
                </a:solidFill>
                <a:latin typeface="Calibri"/>
                <a:cs typeface="Calibri"/>
              </a:rPr>
              <a:t>.  Requires careful investigation of facts, other impacted individuals, legal claims and jurisdictional issues.</a:t>
            </a:r>
          </a:p>
          <a:p>
            <a:pPr marL="12700">
              <a:lnSpc>
                <a:spcPct val="100000"/>
              </a:lnSpc>
            </a:pPr>
            <a:endParaRPr lang="en-US" sz="1350" b="1" spc="-5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US" sz="1350" b="1" spc="-5" dirty="0">
                <a:solidFill>
                  <a:srgbClr val="FFFFFF"/>
                </a:solidFill>
                <a:latin typeface="Calibri"/>
                <a:cs typeface="Calibri"/>
              </a:rPr>
              <a:t>Collaboration and crowd  sourcing expertise is key.  </a:t>
            </a:r>
          </a:p>
          <a:p>
            <a:pPr marL="12700">
              <a:lnSpc>
                <a:spcPct val="100000"/>
              </a:lnSpc>
            </a:pPr>
            <a:endParaRPr lang="en-US" sz="1350" b="1" spc="-5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algn="ctr">
              <a:lnSpc>
                <a:spcPct val="100000"/>
              </a:lnSpc>
            </a:pPr>
            <a:r>
              <a:rPr lang="en-US" sz="1350" b="1" spc="-5" dirty="0">
                <a:solidFill>
                  <a:srgbClr val="FFFFFF"/>
                </a:solidFill>
                <a:latin typeface="Calibri"/>
                <a:cs typeface="Calibri"/>
              </a:rPr>
              <a:t>Ossai Miazad</a:t>
            </a:r>
          </a:p>
          <a:p>
            <a:pPr marL="12700" algn="ctr">
              <a:lnSpc>
                <a:spcPct val="100000"/>
              </a:lnSpc>
            </a:pPr>
            <a:r>
              <a:rPr lang="en-US" sz="1350" b="1" spc="-5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om@outtengolden.com</a:t>
            </a:r>
            <a:endParaRPr lang="en-US" sz="1350" b="1" spc="-5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algn="ctr">
              <a:lnSpc>
                <a:spcPct val="100000"/>
              </a:lnSpc>
            </a:pPr>
            <a:r>
              <a:rPr lang="en-US" sz="1350" b="1" spc="-5" dirty="0">
                <a:solidFill>
                  <a:srgbClr val="FFFFFF"/>
                </a:solidFill>
                <a:latin typeface="Calibri"/>
                <a:cs typeface="Calibri"/>
              </a:rPr>
              <a:t>646-825-9817</a:t>
            </a:r>
          </a:p>
          <a:p>
            <a:pPr marL="12700">
              <a:lnSpc>
                <a:spcPct val="100000"/>
              </a:lnSpc>
            </a:pPr>
            <a:endParaRPr lang="en-US" sz="1350" b="1" spc="-5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algn="ctr">
              <a:lnSpc>
                <a:spcPct val="100000"/>
              </a:lnSpc>
            </a:pPr>
            <a:endParaRPr sz="135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771" y="2861055"/>
            <a:ext cx="9144000" cy="1371600"/>
          </a:xfrm>
          <a:custGeom>
            <a:avLst/>
            <a:gdLst/>
            <a:ahLst/>
            <a:cxnLst/>
            <a:rect l="l" t="t" r="r" b="b"/>
            <a:pathLst>
              <a:path w="9144000" h="1371600">
                <a:moveTo>
                  <a:pt x="0" y="1371600"/>
                </a:moveTo>
                <a:lnTo>
                  <a:pt x="9144000" y="1371600"/>
                </a:lnTo>
                <a:lnTo>
                  <a:pt x="9144000" y="0"/>
                </a:lnTo>
                <a:lnTo>
                  <a:pt x="0" y="0"/>
                </a:lnTo>
                <a:lnTo>
                  <a:pt x="0" y="1371600"/>
                </a:lnTo>
                <a:close/>
              </a:path>
            </a:pathLst>
          </a:custGeom>
          <a:solidFill>
            <a:srgbClr val="DFE2E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2714498" y="3222497"/>
            <a:ext cx="3152902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2700" b="1" spc="-5" dirty="0">
                <a:solidFill>
                  <a:srgbClr val="83786E"/>
                </a:solidFill>
                <a:latin typeface="Cambria"/>
                <a:cs typeface="Cambria"/>
              </a:rPr>
              <a:t>Greatest Impact</a:t>
            </a:r>
            <a:endParaRPr sz="2700" dirty="0">
              <a:latin typeface="Cambria"/>
              <a:cs typeface="Cambr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5645" y="6304026"/>
            <a:ext cx="1208532" cy="419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6858000"/>
                </a:move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D1E7F6">
              <a:alpha val="1882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22934" y="2916554"/>
            <a:ext cx="2780030" cy="1175385"/>
          </a:xfrm>
          <a:custGeom>
            <a:avLst/>
            <a:gdLst/>
            <a:ahLst/>
            <a:cxnLst/>
            <a:rect l="l" t="t" r="r" b="b"/>
            <a:pathLst>
              <a:path w="2780029" h="1175385">
                <a:moveTo>
                  <a:pt x="0" y="1175004"/>
                </a:moveTo>
                <a:lnTo>
                  <a:pt x="2779776" y="1175004"/>
                </a:lnTo>
                <a:lnTo>
                  <a:pt x="2779776" y="0"/>
                </a:lnTo>
                <a:lnTo>
                  <a:pt x="0" y="0"/>
                </a:lnTo>
                <a:lnTo>
                  <a:pt x="0" y="1175004"/>
                </a:lnTo>
                <a:close/>
              </a:path>
            </a:pathLst>
          </a:custGeom>
          <a:ln w="25146">
            <a:solidFill>
              <a:srgbClr val="3674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0" y="0"/>
            <a:ext cx="3728085" cy="685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marL="1005840" marR="679450" indent="-22860" algn="just">
              <a:lnSpc>
                <a:spcPts val="2920"/>
              </a:lnSpc>
              <a:spcBef>
                <a:spcPts val="1795"/>
              </a:spcBef>
            </a:pPr>
            <a:r>
              <a:rPr sz="2700" b="1" dirty="0">
                <a:solidFill>
                  <a:srgbClr val="83786E"/>
                </a:solidFill>
                <a:latin typeface="Cambria"/>
                <a:cs typeface="Cambria"/>
              </a:rPr>
              <a:t>Intakes</a:t>
            </a:r>
            <a:r>
              <a:rPr sz="2700" b="1" spc="-95" dirty="0">
                <a:solidFill>
                  <a:srgbClr val="83786E"/>
                </a:solidFill>
                <a:latin typeface="Cambria"/>
                <a:cs typeface="Cambria"/>
              </a:rPr>
              <a:t> </a:t>
            </a:r>
            <a:r>
              <a:rPr sz="2700" b="1" dirty="0">
                <a:solidFill>
                  <a:srgbClr val="83786E"/>
                </a:solidFill>
                <a:latin typeface="Cambria"/>
                <a:cs typeface="Cambria"/>
              </a:rPr>
              <a:t>After  </a:t>
            </a:r>
            <a:r>
              <a:rPr sz="2700" b="1" spc="-5" dirty="0">
                <a:solidFill>
                  <a:srgbClr val="83786E"/>
                </a:solidFill>
                <a:latin typeface="Cambria"/>
                <a:cs typeface="Cambria"/>
              </a:rPr>
              <a:t>the </a:t>
            </a:r>
            <a:r>
              <a:rPr sz="2700" b="1" dirty="0">
                <a:solidFill>
                  <a:srgbClr val="83786E"/>
                </a:solidFill>
                <a:latin typeface="Cambria"/>
                <a:cs typeface="Cambria"/>
              </a:rPr>
              <a:t>Denial </a:t>
            </a:r>
            <a:r>
              <a:rPr sz="2700" b="1" spc="-5" dirty="0">
                <a:solidFill>
                  <a:srgbClr val="83786E"/>
                </a:solidFill>
                <a:latin typeface="Cambria"/>
                <a:cs typeface="Cambria"/>
              </a:rPr>
              <a:t>of  </a:t>
            </a:r>
            <a:r>
              <a:rPr sz="2700" b="1" dirty="0">
                <a:solidFill>
                  <a:srgbClr val="83786E"/>
                </a:solidFill>
                <a:latin typeface="Cambria"/>
                <a:cs typeface="Cambria"/>
              </a:rPr>
              <a:t>Employment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27703" y="0"/>
            <a:ext cx="5416550" cy="6858000"/>
          </a:xfrm>
          <a:custGeom>
            <a:avLst/>
            <a:gdLst/>
            <a:ahLst/>
            <a:cxnLst/>
            <a:rect l="l" t="t" r="r" b="b"/>
            <a:pathLst>
              <a:path w="5416550" h="6858000">
                <a:moveTo>
                  <a:pt x="0" y="6858000"/>
                </a:moveTo>
                <a:lnTo>
                  <a:pt x="5416296" y="6858000"/>
                </a:lnTo>
                <a:lnTo>
                  <a:pt x="541629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DFE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806444" y="928115"/>
            <a:ext cx="5137150" cy="593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Wingdings"/>
              <a:buChar char=""/>
              <a:tabLst>
                <a:tab pos="184150" algn="l"/>
              </a:tabLst>
            </a:pPr>
            <a:r>
              <a:rPr sz="1200" b="1" dirty="0">
                <a:latin typeface="Calibri"/>
                <a:cs typeface="Calibri"/>
              </a:rPr>
              <a:t>An </a:t>
            </a:r>
            <a:r>
              <a:rPr sz="1200" b="1" spc="-15" dirty="0">
                <a:latin typeface="Calibri"/>
                <a:cs typeface="Calibri"/>
              </a:rPr>
              <a:t>intake </a:t>
            </a:r>
            <a:r>
              <a:rPr sz="1200" b="1" dirty="0">
                <a:latin typeface="Calibri"/>
                <a:cs typeface="Calibri"/>
              </a:rPr>
              <a:t>should </a:t>
            </a:r>
            <a:r>
              <a:rPr sz="1200" b="1" spc="-5" dirty="0">
                <a:latin typeface="Calibri"/>
                <a:cs typeface="Calibri"/>
              </a:rPr>
              <a:t>focus </a:t>
            </a:r>
            <a:r>
              <a:rPr sz="1200" b="1" dirty="0">
                <a:latin typeface="Calibri"/>
                <a:cs typeface="Calibri"/>
              </a:rPr>
              <a:t>on </a:t>
            </a:r>
            <a:r>
              <a:rPr sz="1200" b="1" i="1" spc="-5" dirty="0">
                <a:latin typeface="Calibri"/>
                <a:cs typeface="Calibri"/>
              </a:rPr>
              <a:t>what </a:t>
            </a:r>
            <a:r>
              <a:rPr sz="1200" b="1" spc="-5" dirty="0">
                <a:latin typeface="Calibri"/>
                <a:cs typeface="Calibri"/>
              </a:rPr>
              <a:t>happened</a:t>
            </a:r>
            <a:r>
              <a:rPr sz="1200" b="1" spc="80" dirty="0">
                <a:latin typeface="Calibri"/>
                <a:cs typeface="Calibri"/>
              </a:rPr>
              <a:t> </a:t>
            </a:r>
            <a:r>
              <a:rPr sz="1200" b="1" i="1" spc="-5" dirty="0">
                <a:latin typeface="Calibri"/>
                <a:cs typeface="Calibri"/>
              </a:rPr>
              <a:t>when</a:t>
            </a:r>
            <a:endParaRPr sz="1200">
              <a:latin typeface="Calibri"/>
              <a:cs typeface="Calibri"/>
            </a:endParaRPr>
          </a:p>
          <a:p>
            <a:pPr marL="527050" lvl="1" indent="-17145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527050" algn="l"/>
              </a:tabLst>
            </a:pPr>
            <a:r>
              <a:rPr sz="1050" spc="-5" dirty="0">
                <a:latin typeface="Calibri"/>
                <a:cs typeface="Calibri"/>
              </a:rPr>
              <a:t>Violations </a:t>
            </a:r>
            <a:r>
              <a:rPr sz="1050" dirty="0">
                <a:latin typeface="Calibri"/>
                <a:cs typeface="Calibri"/>
              </a:rPr>
              <a:t>can turn </a:t>
            </a:r>
            <a:r>
              <a:rPr sz="1050" spc="-5" dirty="0">
                <a:latin typeface="Calibri"/>
                <a:cs typeface="Calibri"/>
              </a:rPr>
              <a:t>on </a:t>
            </a:r>
            <a:r>
              <a:rPr sz="1050" dirty="0">
                <a:latin typeface="Calibri"/>
                <a:cs typeface="Calibri"/>
              </a:rPr>
              <a:t>when a check was run </a:t>
            </a:r>
            <a:r>
              <a:rPr sz="1050" spc="-5" dirty="0">
                <a:latin typeface="Calibri"/>
                <a:cs typeface="Calibri"/>
              </a:rPr>
              <a:t>or notice of </a:t>
            </a:r>
            <a:r>
              <a:rPr sz="1050" dirty="0">
                <a:latin typeface="Calibri"/>
                <a:cs typeface="Calibri"/>
              </a:rPr>
              <a:t>an adverse action</a:t>
            </a:r>
            <a:r>
              <a:rPr sz="1050" spc="-11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occurred.</a:t>
            </a:r>
            <a:endParaRPr sz="1050">
              <a:latin typeface="Calibri"/>
              <a:cs typeface="Calibri"/>
            </a:endParaRPr>
          </a:p>
          <a:p>
            <a:pPr marL="527050" lvl="1" indent="-17145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527050" algn="l"/>
              </a:tabLst>
            </a:pPr>
            <a:r>
              <a:rPr sz="1050" dirty="0">
                <a:latin typeface="Calibri"/>
                <a:cs typeface="Calibri"/>
              </a:rPr>
              <a:t>The federal Fair </a:t>
            </a:r>
            <a:r>
              <a:rPr sz="1050" spc="-5" dirty="0">
                <a:latin typeface="Calibri"/>
                <a:cs typeface="Calibri"/>
              </a:rPr>
              <a:t>Credit </a:t>
            </a:r>
            <a:r>
              <a:rPr sz="1050" dirty="0">
                <a:latin typeface="Calibri"/>
                <a:cs typeface="Calibri"/>
              </a:rPr>
              <a:t>Reporting Act </a:t>
            </a:r>
            <a:r>
              <a:rPr sz="1050" spc="-5" dirty="0">
                <a:latin typeface="Calibri"/>
                <a:cs typeface="Calibri"/>
              </a:rPr>
              <a:t>(“FCRA”) </a:t>
            </a:r>
            <a:r>
              <a:rPr sz="1050" dirty="0">
                <a:latin typeface="Calibri"/>
                <a:cs typeface="Calibri"/>
              </a:rPr>
              <a:t>requires</a:t>
            </a:r>
            <a:r>
              <a:rPr sz="1050" spc="-4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that: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92244" y="1555495"/>
            <a:ext cx="4538980" cy="1076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49530" indent="-171450">
              <a:lnSpc>
                <a:spcPts val="1130"/>
              </a:lnSpc>
              <a:buFont typeface="Courier New"/>
              <a:buChar char="o"/>
              <a:tabLst>
                <a:tab pos="184150" algn="l"/>
              </a:tabLst>
            </a:pPr>
            <a:r>
              <a:rPr sz="1050" spc="-5" dirty="0">
                <a:latin typeface="Calibri"/>
                <a:cs typeface="Calibri"/>
              </a:rPr>
              <a:t>Before </a:t>
            </a:r>
            <a:r>
              <a:rPr sz="1050" dirty="0">
                <a:latin typeface="Calibri"/>
                <a:cs typeface="Calibri"/>
              </a:rPr>
              <a:t>a </a:t>
            </a:r>
            <a:r>
              <a:rPr sz="1050" spc="-5" dirty="0">
                <a:latin typeface="Calibri"/>
                <a:cs typeface="Calibri"/>
              </a:rPr>
              <a:t>background </a:t>
            </a:r>
            <a:r>
              <a:rPr sz="1050" dirty="0">
                <a:latin typeface="Calibri"/>
                <a:cs typeface="Calibri"/>
              </a:rPr>
              <a:t>check, </a:t>
            </a:r>
            <a:r>
              <a:rPr sz="1050" spc="-5" dirty="0">
                <a:latin typeface="Calibri"/>
                <a:cs typeface="Calibri"/>
              </a:rPr>
              <a:t>the employer </a:t>
            </a:r>
            <a:r>
              <a:rPr sz="1050" dirty="0">
                <a:latin typeface="Calibri"/>
                <a:cs typeface="Calibri"/>
              </a:rPr>
              <a:t>must </a:t>
            </a:r>
            <a:r>
              <a:rPr sz="1050" spc="-5" dirty="0">
                <a:latin typeface="Calibri"/>
                <a:cs typeface="Calibri"/>
              </a:rPr>
              <a:t>obtain from </a:t>
            </a:r>
            <a:r>
              <a:rPr sz="1050" dirty="0">
                <a:latin typeface="Calibri"/>
                <a:cs typeface="Calibri"/>
              </a:rPr>
              <a:t>the applicant a  </a:t>
            </a:r>
            <a:r>
              <a:rPr sz="1050" spc="-5" dirty="0">
                <a:latin typeface="Calibri"/>
                <a:cs typeface="Calibri"/>
              </a:rPr>
              <a:t>“clear and conspicuous disclose” </a:t>
            </a:r>
            <a:r>
              <a:rPr sz="1050" dirty="0">
                <a:latin typeface="Calibri"/>
                <a:cs typeface="Calibri"/>
              </a:rPr>
              <a:t>that is </a:t>
            </a:r>
            <a:r>
              <a:rPr sz="1050" spc="-5" dirty="0">
                <a:latin typeface="Calibri"/>
                <a:cs typeface="Calibri"/>
              </a:rPr>
              <a:t>“in writing” and “consists solely of </a:t>
            </a:r>
            <a:r>
              <a:rPr sz="1050" dirty="0">
                <a:latin typeface="Calibri"/>
                <a:cs typeface="Calibri"/>
              </a:rPr>
              <a:t>the  </a:t>
            </a:r>
            <a:r>
              <a:rPr sz="1050" spc="-5" dirty="0">
                <a:latin typeface="Calibri"/>
                <a:cs typeface="Calibri"/>
              </a:rPr>
              <a:t>disclosure” </a:t>
            </a:r>
            <a:r>
              <a:rPr sz="1050" dirty="0">
                <a:latin typeface="Calibri"/>
                <a:cs typeface="Calibri"/>
              </a:rPr>
              <a:t>that a </a:t>
            </a:r>
            <a:r>
              <a:rPr sz="1050" spc="-5" dirty="0">
                <a:latin typeface="Calibri"/>
                <a:cs typeface="Calibri"/>
              </a:rPr>
              <a:t>consumer </a:t>
            </a:r>
            <a:r>
              <a:rPr sz="1050" dirty="0">
                <a:latin typeface="Calibri"/>
                <a:cs typeface="Calibri"/>
              </a:rPr>
              <a:t>report may be obtained </a:t>
            </a:r>
            <a:r>
              <a:rPr sz="1050" spc="-5" dirty="0">
                <a:latin typeface="Calibri"/>
                <a:cs typeface="Calibri"/>
              </a:rPr>
              <a:t>for employment purposes,  </a:t>
            </a:r>
            <a:r>
              <a:rPr sz="1050" dirty="0">
                <a:latin typeface="Calibri"/>
                <a:cs typeface="Calibri"/>
              </a:rPr>
              <a:t>as well as a </a:t>
            </a:r>
            <a:r>
              <a:rPr sz="1050" spc="-5" dirty="0">
                <a:latin typeface="Calibri"/>
                <a:cs typeface="Calibri"/>
              </a:rPr>
              <a:t>written authorization by </a:t>
            </a:r>
            <a:r>
              <a:rPr sz="1050" dirty="0">
                <a:latin typeface="Calibri"/>
                <a:cs typeface="Calibri"/>
              </a:rPr>
              <a:t>the applicant </a:t>
            </a:r>
            <a:r>
              <a:rPr sz="1050" spc="-5" dirty="0">
                <a:latin typeface="Calibri"/>
                <a:cs typeface="Calibri"/>
              </a:rPr>
              <a:t>(15 U.S.C. </a:t>
            </a:r>
            <a:r>
              <a:rPr sz="1050" dirty="0">
                <a:latin typeface="Calibri"/>
                <a:cs typeface="Calibri"/>
              </a:rPr>
              <a:t>§</a:t>
            </a:r>
            <a:r>
              <a:rPr sz="1050" spc="-55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1681b(b)(2)).</a:t>
            </a:r>
            <a:endParaRPr sz="1050">
              <a:latin typeface="Calibri"/>
              <a:cs typeface="Calibri"/>
            </a:endParaRPr>
          </a:p>
          <a:p>
            <a:pPr marL="184150" marR="5080" indent="-171450">
              <a:lnSpc>
                <a:spcPts val="1130"/>
              </a:lnSpc>
              <a:spcBef>
                <a:spcPts val="405"/>
              </a:spcBef>
              <a:buFont typeface="Courier New"/>
              <a:buChar char="o"/>
              <a:tabLst>
                <a:tab pos="184150" algn="l"/>
              </a:tabLst>
            </a:pPr>
            <a:r>
              <a:rPr sz="1050" spc="-5" dirty="0">
                <a:latin typeface="Calibri"/>
                <a:cs typeface="Calibri"/>
              </a:rPr>
              <a:t>Before </a:t>
            </a:r>
            <a:r>
              <a:rPr sz="1050" dirty="0">
                <a:latin typeface="Calibri"/>
                <a:cs typeface="Calibri"/>
              </a:rPr>
              <a:t>an adverse action is taken, the </a:t>
            </a:r>
            <a:r>
              <a:rPr sz="1050" spc="-5" dirty="0">
                <a:latin typeface="Calibri"/>
                <a:cs typeface="Calibri"/>
              </a:rPr>
              <a:t>employer </a:t>
            </a:r>
            <a:r>
              <a:rPr sz="1050" dirty="0">
                <a:latin typeface="Calibri"/>
                <a:cs typeface="Calibri"/>
              </a:rPr>
              <a:t>must </a:t>
            </a:r>
            <a:r>
              <a:rPr sz="1050" spc="-5" dirty="0">
                <a:latin typeface="Calibri"/>
                <a:cs typeface="Calibri"/>
              </a:rPr>
              <a:t>provide </a:t>
            </a:r>
            <a:r>
              <a:rPr sz="1050" dirty="0">
                <a:latin typeface="Calibri"/>
                <a:cs typeface="Calibri"/>
              </a:rPr>
              <a:t>the applicant</a:t>
            </a:r>
            <a:r>
              <a:rPr sz="1050" spc="-114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with  a </a:t>
            </a:r>
            <a:r>
              <a:rPr sz="1050" spc="-5" dirty="0">
                <a:latin typeface="Calibri"/>
                <a:cs typeface="Calibri"/>
              </a:rPr>
              <a:t>copy of </a:t>
            </a:r>
            <a:r>
              <a:rPr sz="1050" dirty="0">
                <a:latin typeface="Calibri"/>
                <a:cs typeface="Calibri"/>
              </a:rPr>
              <a:t>the consumer report and a </a:t>
            </a:r>
            <a:r>
              <a:rPr sz="1050" spc="-5" dirty="0">
                <a:latin typeface="Calibri"/>
                <a:cs typeface="Calibri"/>
              </a:rPr>
              <a:t>statement of </a:t>
            </a:r>
            <a:r>
              <a:rPr sz="1050" dirty="0">
                <a:latin typeface="Calibri"/>
                <a:cs typeface="Calibri"/>
              </a:rPr>
              <a:t>rights </a:t>
            </a:r>
            <a:r>
              <a:rPr sz="1050" spc="-5" dirty="0">
                <a:latin typeface="Calibri"/>
                <a:cs typeface="Calibri"/>
              </a:rPr>
              <a:t>under </a:t>
            </a:r>
            <a:r>
              <a:rPr sz="1050" dirty="0">
                <a:latin typeface="Calibri"/>
                <a:cs typeface="Calibri"/>
              </a:rPr>
              <a:t>the </a:t>
            </a:r>
            <a:r>
              <a:rPr sz="1050" spc="-5" dirty="0">
                <a:latin typeface="Calibri"/>
                <a:cs typeface="Calibri"/>
              </a:rPr>
              <a:t>FCRA, </a:t>
            </a:r>
            <a:r>
              <a:rPr sz="1050" dirty="0">
                <a:latin typeface="Calibri"/>
                <a:cs typeface="Calibri"/>
              </a:rPr>
              <a:t>and  time to </a:t>
            </a:r>
            <a:r>
              <a:rPr sz="1050" spc="-5" dirty="0">
                <a:latin typeface="Calibri"/>
                <a:cs typeface="Calibri"/>
              </a:rPr>
              <a:t>dispute </a:t>
            </a:r>
            <a:r>
              <a:rPr sz="1050" dirty="0">
                <a:latin typeface="Calibri"/>
                <a:cs typeface="Calibri"/>
              </a:rPr>
              <a:t>the </a:t>
            </a:r>
            <a:r>
              <a:rPr sz="1050" spc="-5" dirty="0">
                <a:latin typeface="Calibri"/>
                <a:cs typeface="Calibri"/>
              </a:rPr>
              <a:t>contents of the report (15 U.S.C. </a:t>
            </a:r>
            <a:r>
              <a:rPr sz="1050" dirty="0">
                <a:latin typeface="Calibri"/>
                <a:cs typeface="Calibri"/>
              </a:rPr>
              <a:t>. §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1681b(b)(3)).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49344" y="2646679"/>
            <a:ext cx="2255520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Arial"/>
              <a:buChar char="•"/>
              <a:tabLst>
                <a:tab pos="184150" algn="l"/>
              </a:tabLst>
            </a:pPr>
            <a:r>
              <a:rPr sz="1050" spc="-5" dirty="0">
                <a:latin typeface="Calibri"/>
                <a:cs typeface="Calibri"/>
              </a:rPr>
              <a:t>Accordingly, </a:t>
            </a:r>
            <a:r>
              <a:rPr sz="1050" dirty="0">
                <a:latin typeface="Calibri"/>
                <a:cs typeface="Calibri"/>
              </a:rPr>
              <a:t>a clear timeline is</a:t>
            </a:r>
            <a:r>
              <a:rPr sz="1050" spc="-6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crucial.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06444" y="2888996"/>
            <a:ext cx="5252720" cy="3024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buFont typeface="Wingdings"/>
              <a:buChar char=""/>
              <a:tabLst>
                <a:tab pos="184150" algn="l"/>
              </a:tabLst>
            </a:pPr>
            <a:r>
              <a:rPr sz="1200" b="1" spc="-5" dirty="0">
                <a:latin typeface="Calibri"/>
                <a:cs typeface="Calibri"/>
              </a:rPr>
              <a:t>Think </a:t>
            </a:r>
            <a:r>
              <a:rPr sz="1200" b="1" dirty="0">
                <a:latin typeface="Calibri"/>
                <a:cs typeface="Calibri"/>
              </a:rPr>
              <a:t>about both </a:t>
            </a:r>
            <a:r>
              <a:rPr sz="1200" b="1" spc="-10" dirty="0">
                <a:latin typeface="Calibri"/>
                <a:cs typeface="Calibri"/>
              </a:rPr>
              <a:t>procedural </a:t>
            </a:r>
            <a:r>
              <a:rPr sz="1200" b="1" dirty="0">
                <a:latin typeface="Calibri"/>
                <a:cs typeface="Calibri"/>
              </a:rPr>
              <a:t>and </a:t>
            </a:r>
            <a:r>
              <a:rPr sz="1200" b="1" spc="-10" dirty="0">
                <a:latin typeface="Calibri"/>
                <a:cs typeface="Calibri"/>
              </a:rPr>
              <a:t>substantive</a:t>
            </a:r>
            <a:r>
              <a:rPr sz="1200" b="1" spc="10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violations:</a:t>
            </a:r>
            <a:endParaRPr sz="1200">
              <a:latin typeface="Calibri"/>
              <a:cs typeface="Calibri"/>
            </a:endParaRPr>
          </a:p>
          <a:p>
            <a:pPr marL="527050" lvl="1" indent="-17145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527050" algn="l"/>
              </a:tabLst>
            </a:pPr>
            <a:r>
              <a:rPr sz="1050" dirty="0">
                <a:latin typeface="Calibri"/>
                <a:cs typeface="Calibri"/>
              </a:rPr>
              <a:t>A timing </a:t>
            </a:r>
            <a:r>
              <a:rPr sz="1050" spc="-5" dirty="0">
                <a:latin typeface="Calibri"/>
                <a:cs typeface="Calibri"/>
              </a:rPr>
              <a:t>violation versus </a:t>
            </a:r>
            <a:r>
              <a:rPr sz="1050" dirty="0">
                <a:latin typeface="Calibri"/>
                <a:cs typeface="Calibri"/>
              </a:rPr>
              <a:t>an </a:t>
            </a:r>
            <a:r>
              <a:rPr sz="1050" spc="-5" dirty="0">
                <a:latin typeface="Calibri"/>
                <a:cs typeface="Calibri"/>
              </a:rPr>
              <a:t>unjustified denial because of </a:t>
            </a:r>
            <a:r>
              <a:rPr sz="1050" dirty="0">
                <a:latin typeface="Calibri"/>
                <a:cs typeface="Calibri"/>
              </a:rPr>
              <a:t>a criminal</a:t>
            </a:r>
            <a:r>
              <a:rPr sz="1050" spc="-3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record.</a:t>
            </a:r>
            <a:endParaRPr sz="1050">
              <a:latin typeface="Calibri"/>
              <a:cs typeface="Calibri"/>
            </a:endParaRPr>
          </a:p>
          <a:p>
            <a:pPr marL="184150" marR="151130" indent="-171450">
              <a:lnSpc>
                <a:spcPts val="1300"/>
              </a:lnSpc>
              <a:spcBef>
                <a:spcPts val="805"/>
              </a:spcBef>
              <a:buFont typeface="Wingdings"/>
              <a:buChar char=""/>
              <a:tabLst>
                <a:tab pos="184150" algn="l"/>
              </a:tabLst>
            </a:pPr>
            <a:r>
              <a:rPr sz="1200" b="1" spc="-5" dirty="0">
                <a:latin typeface="Calibri"/>
                <a:cs typeface="Calibri"/>
              </a:rPr>
              <a:t>Think </a:t>
            </a:r>
            <a:r>
              <a:rPr sz="1200" b="1" dirty="0">
                <a:latin typeface="Calibri"/>
                <a:cs typeface="Calibri"/>
              </a:rPr>
              <a:t>about how </a:t>
            </a:r>
            <a:r>
              <a:rPr sz="1200" b="1" spc="-5" dirty="0">
                <a:latin typeface="Calibri"/>
                <a:cs typeface="Calibri"/>
              </a:rPr>
              <a:t>the </a:t>
            </a:r>
            <a:r>
              <a:rPr sz="1200" b="1" i="1" spc="-5" dirty="0">
                <a:latin typeface="Calibri"/>
                <a:cs typeface="Calibri"/>
              </a:rPr>
              <a:t>Green </a:t>
            </a:r>
            <a:r>
              <a:rPr sz="1200" b="1" spc="-10" dirty="0">
                <a:latin typeface="Calibri"/>
                <a:cs typeface="Calibri"/>
              </a:rPr>
              <a:t>factors </a:t>
            </a:r>
            <a:r>
              <a:rPr sz="1200" b="1" spc="-5" dirty="0">
                <a:latin typeface="Calibri"/>
                <a:cs typeface="Calibri"/>
              </a:rPr>
              <a:t>apply </a:t>
            </a:r>
            <a:r>
              <a:rPr sz="1200" b="1" spc="-10" dirty="0">
                <a:latin typeface="Calibri"/>
                <a:cs typeface="Calibri"/>
              </a:rPr>
              <a:t>to </a:t>
            </a:r>
            <a:r>
              <a:rPr sz="1200" b="1" spc="-5" dirty="0">
                <a:latin typeface="Calibri"/>
                <a:cs typeface="Calibri"/>
              </a:rPr>
              <a:t>the </a:t>
            </a:r>
            <a:r>
              <a:rPr sz="1200" b="1" spc="-10" dirty="0">
                <a:latin typeface="Calibri"/>
                <a:cs typeface="Calibri"/>
              </a:rPr>
              <a:t>applicant’s </a:t>
            </a:r>
            <a:r>
              <a:rPr sz="1200" b="1" dirty="0">
                <a:latin typeface="Calibri"/>
                <a:cs typeface="Calibri"/>
              </a:rPr>
              <a:t>specific </a:t>
            </a:r>
            <a:r>
              <a:rPr sz="1200" b="1" spc="-5" dirty="0">
                <a:latin typeface="Calibri"/>
                <a:cs typeface="Calibri"/>
              </a:rPr>
              <a:t>conviction  </a:t>
            </a:r>
            <a:r>
              <a:rPr sz="1200" b="1" dirty="0">
                <a:latin typeface="Calibri"/>
                <a:cs typeface="Calibri"/>
              </a:rPr>
              <a:t>and ask </a:t>
            </a:r>
            <a:r>
              <a:rPr sz="1200" b="1" spc="-5" dirty="0">
                <a:latin typeface="Calibri"/>
                <a:cs typeface="Calibri"/>
              </a:rPr>
              <a:t>questions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accordingly.</a:t>
            </a:r>
            <a:endParaRPr sz="1200">
              <a:latin typeface="Calibri"/>
              <a:cs typeface="Calibri"/>
            </a:endParaRPr>
          </a:p>
          <a:p>
            <a:pPr marL="184150" marR="175260" indent="-171450">
              <a:lnSpc>
                <a:spcPts val="1300"/>
              </a:lnSpc>
              <a:spcBef>
                <a:spcPts val="790"/>
              </a:spcBef>
              <a:buFont typeface="Wingdings"/>
              <a:buChar char=""/>
              <a:tabLst>
                <a:tab pos="184150" algn="l"/>
              </a:tabLst>
            </a:pPr>
            <a:r>
              <a:rPr sz="1200" b="1" spc="-5" dirty="0">
                <a:latin typeface="Calibri"/>
                <a:cs typeface="Calibri"/>
              </a:rPr>
              <a:t>Think </a:t>
            </a:r>
            <a:r>
              <a:rPr sz="1200" b="1" dirty="0">
                <a:latin typeface="Calibri"/>
                <a:cs typeface="Calibri"/>
              </a:rPr>
              <a:t>about </a:t>
            </a:r>
            <a:r>
              <a:rPr sz="1200" b="1" spc="-5" dirty="0">
                <a:latin typeface="Calibri"/>
                <a:cs typeface="Calibri"/>
              </a:rPr>
              <a:t>whether the denial was </a:t>
            </a:r>
            <a:r>
              <a:rPr sz="1200" b="1" spc="-10" dirty="0">
                <a:latin typeface="Calibri"/>
                <a:cs typeface="Calibri"/>
              </a:rPr>
              <a:t>reflective </a:t>
            </a:r>
            <a:r>
              <a:rPr sz="1200" b="1" dirty="0">
                <a:latin typeface="Calibri"/>
                <a:cs typeface="Calibri"/>
              </a:rPr>
              <a:t>of a </a:t>
            </a:r>
            <a:r>
              <a:rPr sz="1200" b="1" spc="-5" dirty="0">
                <a:latin typeface="Calibri"/>
                <a:cs typeface="Calibri"/>
              </a:rPr>
              <a:t>broad </a:t>
            </a:r>
            <a:r>
              <a:rPr sz="1200" b="1" dirty="0">
                <a:latin typeface="Calibri"/>
                <a:cs typeface="Calibri"/>
              </a:rPr>
              <a:t>policy or </a:t>
            </a:r>
            <a:r>
              <a:rPr sz="1200" b="1" spc="-5" dirty="0">
                <a:latin typeface="Calibri"/>
                <a:cs typeface="Calibri"/>
              </a:rPr>
              <a:t>appears </a:t>
            </a:r>
            <a:r>
              <a:rPr sz="1200" b="1" spc="-10" dirty="0">
                <a:latin typeface="Calibri"/>
                <a:cs typeface="Calibri"/>
              </a:rPr>
              <a:t>to  </a:t>
            </a:r>
            <a:r>
              <a:rPr sz="1200" b="1" dirty="0">
                <a:latin typeface="Calibri"/>
                <a:cs typeface="Calibri"/>
              </a:rPr>
              <a:t>be an </a:t>
            </a:r>
            <a:r>
              <a:rPr sz="1200" b="1" spc="-5" dirty="0">
                <a:latin typeface="Calibri"/>
                <a:cs typeface="Calibri"/>
              </a:rPr>
              <a:t>isolated</a:t>
            </a:r>
            <a:r>
              <a:rPr sz="1200" b="1" spc="-8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error:</a:t>
            </a:r>
            <a:endParaRPr sz="1200">
              <a:latin typeface="Calibri"/>
              <a:cs typeface="Calibri"/>
            </a:endParaRPr>
          </a:p>
          <a:p>
            <a:pPr marL="527050" marR="224790" lvl="1" indent="-171450">
              <a:lnSpc>
                <a:spcPts val="1130"/>
              </a:lnSpc>
              <a:spcBef>
                <a:spcPts val="409"/>
              </a:spcBef>
              <a:buFont typeface="Arial"/>
              <a:buChar char="•"/>
              <a:tabLst>
                <a:tab pos="527050" algn="l"/>
              </a:tabLst>
            </a:pPr>
            <a:r>
              <a:rPr sz="1050" spc="-5" dirty="0">
                <a:latin typeface="Calibri"/>
                <a:cs typeface="Calibri"/>
              </a:rPr>
              <a:t>For substantive denials of employment, </a:t>
            </a:r>
            <a:r>
              <a:rPr sz="1050" dirty="0">
                <a:latin typeface="Calibri"/>
                <a:cs typeface="Calibri"/>
              </a:rPr>
              <a:t>the </a:t>
            </a:r>
            <a:r>
              <a:rPr sz="1050" spc="-5" dirty="0">
                <a:latin typeface="Calibri"/>
                <a:cs typeface="Calibri"/>
              </a:rPr>
              <a:t>potential violation </a:t>
            </a:r>
            <a:r>
              <a:rPr sz="1050" dirty="0">
                <a:latin typeface="Calibri"/>
                <a:cs typeface="Calibri"/>
              </a:rPr>
              <a:t>can turn </a:t>
            </a:r>
            <a:r>
              <a:rPr sz="1050" spc="-5" dirty="0">
                <a:latin typeface="Calibri"/>
                <a:cs typeface="Calibri"/>
              </a:rPr>
              <a:t>on </a:t>
            </a:r>
            <a:r>
              <a:rPr sz="1050" i="1" spc="-5" dirty="0">
                <a:latin typeface="Calibri"/>
                <a:cs typeface="Calibri"/>
              </a:rPr>
              <a:t>how </a:t>
            </a:r>
            <a:r>
              <a:rPr sz="1050" dirty="0">
                <a:latin typeface="Calibri"/>
                <a:cs typeface="Calibri"/>
              </a:rPr>
              <a:t>the  </a:t>
            </a:r>
            <a:r>
              <a:rPr sz="1050" spc="-5" dirty="0">
                <a:latin typeface="Calibri"/>
                <a:cs typeface="Calibri"/>
              </a:rPr>
              <a:t>employer analyses </a:t>
            </a:r>
            <a:r>
              <a:rPr sz="1050" dirty="0">
                <a:latin typeface="Calibri"/>
                <a:cs typeface="Calibri"/>
              </a:rPr>
              <a:t>the </a:t>
            </a:r>
            <a:r>
              <a:rPr sz="1050" spc="-5" dirty="0">
                <a:latin typeface="Calibri"/>
                <a:cs typeface="Calibri"/>
              </a:rPr>
              <a:t>conviction (e.g. </a:t>
            </a:r>
            <a:r>
              <a:rPr sz="1050" dirty="0">
                <a:latin typeface="Calibri"/>
                <a:cs typeface="Calibri"/>
              </a:rPr>
              <a:t>is it a </a:t>
            </a:r>
            <a:r>
              <a:rPr sz="1050" spc="-5" dirty="0">
                <a:latin typeface="Calibri"/>
                <a:cs typeface="Calibri"/>
              </a:rPr>
              <a:t>blanket ban?).</a:t>
            </a:r>
            <a:endParaRPr sz="105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spcBef>
                <a:spcPts val="625"/>
              </a:spcBef>
              <a:buFont typeface="Wingdings"/>
              <a:buChar char=""/>
              <a:tabLst>
                <a:tab pos="184150" algn="l"/>
              </a:tabLst>
            </a:pPr>
            <a:r>
              <a:rPr sz="1200" b="1" dirty="0">
                <a:latin typeface="Calibri"/>
                <a:cs typeface="Calibri"/>
              </a:rPr>
              <a:t>If </a:t>
            </a:r>
            <a:r>
              <a:rPr sz="1200" b="1" spc="-5" dirty="0">
                <a:latin typeface="Calibri"/>
                <a:cs typeface="Calibri"/>
              </a:rPr>
              <a:t>allowed </a:t>
            </a:r>
            <a:r>
              <a:rPr sz="1200" b="1" spc="-10" dirty="0">
                <a:latin typeface="Calibri"/>
                <a:cs typeface="Calibri"/>
              </a:rPr>
              <a:t>to </a:t>
            </a:r>
            <a:r>
              <a:rPr sz="1200" b="1" dirty="0">
                <a:latin typeface="Calibri"/>
                <a:cs typeface="Calibri"/>
              </a:rPr>
              <a:t>do </a:t>
            </a:r>
            <a:r>
              <a:rPr sz="1200" b="1" spc="-5" dirty="0">
                <a:latin typeface="Calibri"/>
                <a:cs typeface="Calibri"/>
              </a:rPr>
              <a:t>so, </a:t>
            </a:r>
            <a:r>
              <a:rPr sz="1200" b="1" dirty="0">
                <a:latin typeface="Calibri"/>
                <a:cs typeface="Calibri"/>
              </a:rPr>
              <a:t>and </a:t>
            </a:r>
            <a:r>
              <a:rPr sz="1200" b="1" spc="-10" dirty="0">
                <a:latin typeface="Calibri"/>
                <a:cs typeface="Calibri"/>
              </a:rPr>
              <a:t>have </a:t>
            </a:r>
            <a:r>
              <a:rPr sz="1200" b="1" dirty="0">
                <a:latin typeface="Calibri"/>
                <a:cs typeface="Calibri"/>
              </a:rPr>
              <a:t>time, </a:t>
            </a:r>
            <a:r>
              <a:rPr sz="1200" b="1" spc="-5" dirty="0">
                <a:latin typeface="Calibri"/>
                <a:cs typeface="Calibri"/>
              </a:rPr>
              <a:t>request the </a:t>
            </a:r>
            <a:r>
              <a:rPr sz="1200" b="1" spc="-10" dirty="0">
                <a:latin typeface="Calibri"/>
                <a:cs typeface="Calibri"/>
              </a:rPr>
              <a:t>client’s </a:t>
            </a:r>
            <a:r>
              <a:rPr sz="1200" b="1" spc="-5" dirty="0">
                <a:latin typeface="Calibri"/>
                <a:cs typeface="Calibri"/>
              </a:rPr>
              <a:t>full criminal</a:t>
            </a:r>
            <a:r>
              <a:rPr sz="1200" b="1" spc="204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background:</a:t>
            </a:r>
            <a:endParaRPr sz="1200">
              <a:latin typeface="Calibri"/>
              <a:cs typeface="Calibri"/>
            </a:endParaRPr>
          </a:p>
          <a:p>
            <a:pPr marL="527050" lvl="1" indent="-17145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527050" algn="l"/>
              </a:tabLst>
            </a:pPr>
            <a:r>
              <a:rPr sz="1050" spc="-5" dirty="0">
                <a:latin typeface="Calibri"/>
                <a:cs typeface="Calibri"/>
              </a:rPr>
              <a:t>Can catch errors </a:t>
            </a:r>
            <a:r>
              <a:rPr sz="1050" dirty="0">
                <a:latin typeface="Calibri"/>
                <a:cs typeface="Calibri"/>
              </a:rPr>
              <a:t>in what is being</a:t>
            </a:r>
            <a:r>
              <a:rPr sz="1050" spc="-7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reported.</a:t>
            </a:r>
            <a:endParaRPr sz="1050">
              <a:latin typeface="Calibri"/>
              <a:cs typeface="Calibri"/>
            </a:endParaRPr>
          </a:p>
          <a:p>
            <a:pPr marL="527050" lvl="1" indent="-17145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527050" algn="l"/>
              </a:tabLst>
            </a:pPr>
            <a:r>
              <a:rPr sz="1050" spc="-5" dirty="0">
                <a:latin typeface="Calibri"/>
                <a:cs typeface="Calibri"/>
              </a:rPr>
              <a:t>Can understand clients’ complete</a:t>
            </a:r>
            <a:r>
              <a:rPr sz="1050" spc="65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history.</a:t>
            </a:r>
            <a:endParaRPr sz="1050">
              <a:latin typeface="Calibri"/>
              <a:cs typeface="Calibri"/>
            </a:endParaRPr>
          </a:p>
          <a:p>
            <a:pPr marL="184150" indent="-171450">
              <a:lnSpc>
                <a:spcPts val="1370"/>
              </a:lnSpc>
              <a:spcBef>
                <a:spcPts val="645"/>
              </a:spcBef>
              <a:buFont typeface="Wingdings"/>
              <a:buChar char=""/>
              <a:tabLst>
                <a:tab pos="184150" algn="l"/>
              </a:tabLst>
            </a:pPr>
            <a:r>
              <a:rPr sz="1200" b="1" spc="-5" dirty="0">
                <a:latin typeface="Calibri"/>
                <a:cs typeface="Calibri"/>
              </a:rPr>
              <a:t>Depending </a:t>
            </a:r>
            <a:r>
              <a:rPr sz="1200" b="1" dirty="0">
                <a:latin typeface="Calibri"/>
                <a:cs typeface="Calibri"/>
              </a:rPr>
              <a:t>on </a:t>
            </a:r>
            <a:r>
              <a:rPr sz="1200" b="1" spc="-5" dirty="0">
                <a:latin typeface="Calibri"/>
                <a:cs typeface="Calibri"/>
              </a:rPr>
              <a:t>the position, </a:t>
            </a:r>
            <a:r>
              <a:rPr sz="1200" b="1" spc="-10" dirty="0">
                <a:latin typeface="Calibri"/>
                <a:cs typeface="Calibri"/>
              </a:rPr>
              <a:t>research may </a:t>
            </a:r>
            <a:r>
              <a:rPr sz="1200" b="1" dirty="0">
                <a:latin typeface="Calibri"/>
                <a:cs typeface="Calibri"/>
              </a:rPr>
              <a:t>be </a:t>
            </a:r>
            <a:r>
              <a:rPr sz="1200" b="1" spc="-10" dirty="0">
                <a:latin typeface="Calibri"/>
                <a:cs typeface="Calibri"/>
              </a:rPr>
              <a:t>required to determine </a:t>
            </a:r>
            <a:r>
              <a:rPr sz="1200" b="1" spc="-5" dirty="0">
                <a:latin typeface="Calibri"/>
                <a:cs typeface="Calibri"/>
              </a:rPr>
              <a:t>whether</a:t>
            </a:r>
            <a:r>
              <a:rPr sz="1200" b="1" spc="2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the</a:t>
            </a:r>
            <a:endParaRPr sz="1200">
              <a:latin typeface="Calibri"/>
              <a:cs typeface="Calibri"/>
            </a:endParaRPr>
          </a:p>
          <a:p>
            <a:pPr marL="184150">
              <a:lnSpc>
                <a:spcPts val="1370"/>
              </a:lnSpc>
            </a:pPr>
            <a:r>
              <a:rPr sz="1200" b="1" spc="-5" dirty="0">
                <a:latin typeface="Calibri"/>
                <a:cs typeface="Calibri"/>
              </a:rPr>
              <a:t>employer </a:t>
            </a:r>
            <a:r>
              <a:rPr sz="1200" b="1" dirty="0">
                <a:latin typeface="Calibri"/>
                <a:cs typeface="Calibri"/>
              </a:rPr>
              <a:t>has a </a:t>
            </a:r>
            <a:r>
              <a:rPr sz="1200" b="1" spc="-5" dirty="0">
                <a:latin typeface="Calibri"/>
                <a:cs typeface="Calibri"/>
              </a:rPr>
              <a:t>legal </a:t>
            </a:r>
            <a:r>
              <a:rPr sz="1200" b="1" dirty="0">
                <a:latin typeface="Calibri"/>
                <a:cs typeface="Calibri"/>
              </a:rPr>
              <a:t>basis </a:t>
            </a:r>
            <a:r>
              <a:rPr sz="1200" b="1" spc="-10" dirty="0">
                <a:latin typeface="Calibri"/>
                <a:cs typeface="Calibri"/>
              </a:rPr>
              <a:t>to deny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employment.</a:t>
            </a:r>
            <a:endParaRPr sz="1200">
              <a:latin typeface="Calibri"/>
              <a:cs typeface="Calibri"/>
            </a:endParaRPr>
          </a:p>
          <a:p>
            <a:pPr marL="527050" marR="107314" lvl="1" indent="-171450">
              <a:lnSpc>
                <a:spcPts val="1130"/>
              </a:lnSpc>
              <a:spcBef>
                <a:spcPts val="425"/>
              </a:spcBef>
              <a:buFont typeface="Arial"/>
              <a:buChar char="•"/>
              <a:tabLst>
                <a:tab pos="527050" algn="l"/>
              </a:tabLst>
            </a:pPr>
            <a:r>
              <a:rPr sz="1050" i="1" dirty="0">
                <a:latin typeface="Calibri"/>
                <a:cs typeface="Calibri"/>
              </a:rPr>
              <a:t>But </a:t>
            </a:r>
            <a:r>
              <a:rPr sz="1050" i="1" spc="-5" dirty="0">
                <a:latin typeface="Calibri"/>
                <a:cs typeface="Calibri"/>
              </a:rPr>
              <a:t>be </a:t>
            </a:r>
            <a:r>
              <a:rPr sz="1050" i="1" dirty="0">
                <a:latin typeface="Calibri"/>
                <a:cs typeface="Calibri"/>
              </a:rPr>
              <a:t>careful </a:t>
            </a:r>
            <a:r>
              <a:rPr sz="1050" i="1" spc="-5" dirty="0">
                <a:latin typeface="Calibri"/>
                <a:cs typeface="Calibri"/>
              </a:rPr>
              <a:t>about </a:t>
            </a:r>
            <a:r>
              <a:rPr sz="1050" i="1" dirty="0">
                <a:latin typeface="Calibri"/>
                <a:cs typeface="Calibri"/>
              </a:rPr>
              <a:t>employer </a:t>
            </a:r>
            <a:r>
              <a:rPr sz="1050" i="1" spc="-5" dirty="0">
                <a:latin typeface="Calibri"/>
                <a:cs typeface="Calibri"/>
              </a:rPr>
              <a:t>arguments </a:t>
            </a:r>
            <a:r>
              <a:rPr sz="1050" i="1" dirty="0">
                <a:latin typeface="Calibri"/>
                <a:cs typeface="Calibri"/>
              </a:rPr>
              <a:t>that </a:t>
            </a:r>
            <a:r>
              <a:rPr sz="1050" i="1" spc="-5" dirty="0">
                <a:latin typeface="Calibri"/>
                <a:cs typeface="Calibri"/>
              </a:rPr>
              <a:t>overstate </a:t>
            </a:r>
            <a:r>
              <a:rPr sz="1050" i="1" dirty="0">
                <a:latin typeface="Calibri"/>
                <a:cs typeface="Calibri"/>
              </a:rPr>
              <a:t>the categories </a:t>
            </a:r>
            <a:r>
              <a:rPr sz="1050" i="1" spc="-5" dirty="0">
                <a:latin typeface="Calibri"/>
                <a:cs typeface="Calibri"/>
              </a:rPr>
              <a:t>of convictions  for </a:t>
            </a:r>
            <a:r>
              <a:rPr sz="1050" i="1" dirty="0">
                <a:latin typeface="Calibri"/>
                <a:cs typeface="Calibri"/>
              </a:rPr>
              <a:t>which they </a:t>
            </a:r>
            <a:r>
              <a:rPr sz="1050" i="1" spc="-5" dirty="0">
                <a:latin typeface="Calibri"/>
                <a:cs typeface="Calibri"/>
              </a:rPr>
              <a:t>are </a:t>
            </a:r>
            <a:r>
              <a:rPr sz="1050" i="1" dirty="0">
                <a:latin typeface="Calibri"/>
                <a:cs typeface="Calibri"/>
              </a:rPr>
              <a:t>legally </a:t>
            </a:r>
            <a:r>
              <a:rPr sz="1050" i="1" spc="-5" dirty="0">
                <a:latin typeface="Calibri"/>
                <a:cs typeface="Calibri"/>
              </a:rPr>
              <a:t>allowed </a:t>
            </a:r>
            <a:r>
              <a:rPr sz="1050" i="1" dirty="0">
                <a:latin typeface="Calibri"/>
                <a:cs typeface="Calibri"/>
              </a:rPr>
              <a:t>to </a:t>
            </a:r>
            <a:r>
              <a:rPr sz="1050" i="1" spc="-5" dirty="0">
                <a:latin typeface="Calibri"/>
                <a:cs typeface="Calibri"/>
              </a:rPr>
              <a:t>deny</a:t>
            </a:r>
            <a:r>
              <a:rPr sz="1050" i="1" spc="-80" dirty="0">
                <a:latin typeface="Calibri"/>
                <a:cs typeface="Calibri"/>
              </a:rPr>
              <a:t> </a:t>
            </a:r>
            <a:r>
              <a:rPr sz="1050" i="1" spc="-5" dirty="0">
                <a:latin typeface="Calibri"/>
                <a:cs typeface="Calibri"/>
              </a:rPr>
              <a:t>employment.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5645" y="6304026"/>
            <a:ext cx="1208532" cy="419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3728085" cy="6858000"/>
          </a:xfrm>
          <a:custGeom>
            <a:avLst/>
            <a:gdLst/>
            <a:ahLst/>
            <a:cxnLst/>
            <a:rect l="l" t="t" r="r" b="b"/>
            <a:pathLst>
              <a:path w="3728085" h="6858000">
                <a:moveTo>
                  <a:pt x="0" y="6857996"/>
                </a:moveTo>
                <a:lnTo>
                  <a:pt x="3727704" y="6857996"/>
                </a:lnTo>
                <a:lnTo>
                  <a:pt x="3727704" y="0"/>
                </a:lnTo>
                <a:lnTo>
                  <a:pt x="0" y="0"/>
                </a:lnTo>
                <a:lnTo>
                  <a:pt x="0" y="68579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0931" y="2551409"/>
            <a:ext cx="3546475" cy="1649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98800"/>
              </a:lnSpc>
            </a:pPr>
            <a:r>
              <a:rPr sz="3600" b="1" spc="-5" dirty="0">
                <a:solidFill>
                  <a:srgbClr val="83786E"/>
                </a:solidFill>
                <a:latin typeface="Cambria"/>
                <a:cs typeface="Cambria"/>
              </a:rPr>
              <a:t>In</a:t>
            </a:r>
            <a:r>
              <a:rPr lang="en-US" sz="3600" b="1" spc="-5" dirty="0">
                <a:solidFill>
                  <a:srgbClr val="83786E"/>
                </a:solidFill>
                <a:latin typeface="Cambria"/>
                <a:cs typeface="Cambria"/>
              </a:rPr>
              <a:t>vestigation</a:t>
            </a:r>
            <a:r>
              <a:rPr sz="3600" b="1" spc="-5" dirty="0">
                <a:solidFill>
                  <a:srgbClr val="83786E"/>
                </a:solidFill>
                <a:latin typeface="Cambria"/>
                <a:cs typeface="Cambria"/>
              </a:rPr>
              <a:t> </a:t>
            </a:r>
            <a:r>
              <a:rPr sz="3600" b="1" dirty="0">
                <a:solidFill>
                  <a:srgbClr val="83786E"/>
                </a:solidFill>
                <a:latin typeface="Cambria"/>
                <a:cs typeface="Cambria"/>
              </a:rPr>
              <a:t>After</a:t>
            </a:r>
            <a:r>
              <a:rPr sz="3600" b="1" spc="-80" dirty="0">
                <a:solidFill>
                  <a:srgbClr val="83786E"/>
                </a:solidFill>
                <a:latin typeface="Cambria"/>
                <a:cs typeface="Cambria"/>
              </a:rPr>
              <a:t> </a:t>
            </a:r>
            <a:r>
              <a:rPr sz="3600" b="1" spc="-5" dirty="0">
                <a:solidFill>
                  <a:srgbClr val="83786E"/>
                </a:solidFill>
                <a:latin typeface="Cambria"/>
                <a:cs typeface="Cambria"/>
              </a:rPr>
              <a:t>the  </a:t>
            </a:r>
            <a:r>
              <a:rPr sz="3600" b="1" dirty="0">
                <a:solidFill>
                  <a:srgbClr val="83786E"/>
                </a:solidFill>
                <a:latin typeface="Cambria"/>
                <a:cs typeface="Cambria"/>
              </a:rPr>
              <a:t>Denial </a:t>
            </a:r>
            <a:r>
              <a:rPr sz="3600" b="1" spc="-5" dirty="0">
                <a:solidFill>
                  <a:srgbClr val="83786E"/>
                </a:solidFill>
                <a:latin typeface="Cambria"/>
                <a:cs typeface="Cambria"/>
              </a:rPr>
              <a:t>of  </a:t>
            </a:r>
            <a:r>
              <a:rPr sz="3600" b="1" dirty="0">
                <a:solidFill>
                  <a:srgbClr val="83786E"/>
                </a:solidFill>
                <a:latin typeface="Cambria"/>
                <a:cs typeface="Cambria"/>
              </a:rPr>
              <a:t>Employment</a:t>
            </a:r>
            <a:endParaRPr sz="3600" dirty="0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5645" y="6304026"/>
            <a:ext cx="1208532" cy="419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886450"/>
          </a:xfrm>
          <a:custGeom>
            <a:avLst/>
            <a:gdLst/>
            <a:ahLst/>
            <a:cxnLst/>
            <a:rect l="l" t="t" r="r" b="b"/>
            <a:pathLst>
              <a:path w="9144000" h="5886450">
                <a:moveTo>
                  <a:pt x="0" y="5886450"/>
                </a:moveTo>
                <a:lnTo>
                  <a:pt x="9144000" y="5886450"/>
                </a:lnTo>
                <a:lnTo>
                  <a:pt x="9144000" y="0"/>
                </a:lnTo>
                <a:lnTo>
                  <a:pt x="0" y="0"/>
                </a:lnTo>
                <a:lnTo>
                  <a:pt x="0" y="5886450"/>
                </a:lnTo>
                <a:close/>
              </a:path>
            </a:pathLst>
          </a:custGeom>
          <a:solidFill>
            <a:srgbClr val="36749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6530" y="2708147"/>
            <a:ext cx="624840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2700" spc="-5" dirty="0"/>
              <a:t>INTRODUCTION </a:t>
            </a:r>
            <a:endParaRPr sz="2700" dirty="0"/>
          </a:p>
        </p:txBody>
      </p:sp>
      <p:sp>
        <p:nvSpPr>
          <p:cNvPr id="4" name="object 4"/>
          <p:cNvSpPr/>
          <p:nvPr/>
        </p:nvSpPr>
        <p:spPr>
          <a:xfrm>
            <a:off x="215645" y="6195821"/>
            <a:ext cx="1208532" cy="419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5001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19932-E6A9-4F74-A57E-C141F6C2A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492" y="2667000"/>
            <a:ext cx="5081015" cy="2122272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Title VII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Local Fair Chance Laws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Fair Credit Reporting Act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845A27-66CE-427D-9AF8-3AF36BB68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22422" y="1765046"/>
            <a:ext cx="3899154" cy="492443"/>
          </a:xfrm>
        </p:spPr>
        <p:txBody>
          <a:bodyPr/>
          <a:lstStyle/>
          <a:p>
            <a:pPr algn="ctr"/>
            <a:r>
              <a:rPr lang="en-US" sz="3200" u="sng" dirty="0">
                <a:solidFill>
                  <a:schemeClr val="tx1"/>
                </a:solidFill>
              </a:rPr>
              <a:t>Sources of Claims</a:t>
            </a:r>
          </a:p>
        </p:txBody>
      </p:sp>
    </p:spTree>
    <p:extLst>
      <p:ext uri="{BB962C8B-B14F-4D97-AF65-F5344CB8AC3E}">
        <p14:creationId xmlns:p14="http://schemas.microsoft.com/office/powerpoint/2010/main" val="485404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886450"/>
          </a:xfrm>
          <a:custGeom>
            <a:avLst/>
            <a:gdLst/>
            <a:ahLst/>
            <a:cxnLst/>
            <a:rect l="l" t="t" r="r" b="b"/>
            <a:pathLst>
              <a:path w="9144000" h="5886450">
                <a:moveTo>
                  <a:pt x="0" y="5886450"/>
                </a:moveTo>
                <a:lnTo>
                  <a:pt x="9144000" y="5886450"/>
                </a:lnTo>
                <a:lnTo>
                  <a:pt x="9144000" y="0"/>
                </a:lnTo>
                <a:lnTo>
                  <a:pt x="0" y="0"/>
                </a:lnTo>
                <a:lnTo>
                  <a:pt x="0" y="5886450"/>
                </a:lnTo>
                <a:close/>
              </a:path>
            </a:pathLst>
          </a:custGeom>
          <a:solidFill>
            <a:srgbClr val="36749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6530" y="2708147"/>
            <a:ext cx="624840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-5" dirty="0"/>
              <a:t>Title VII in the Criminal </a:t>
            </a:r>
            <a:r>
              <a:rPr sz="2700" spc="-10" dirty="0"/>
              <a:t>History</a:t>
            </a:r>
            <a:r>
              <a:rPr sz="2700" spc="45" dirty="0"/>
              <a:t> </a:t>
            </a:r>
            <a:r>
              <a:rPr sz="2700" spc="-20" dirty="0"/>
              <a:t>Context</a:t>
            </a:r>
            <a:endParaRPr sz="2700"/>
          </a:p>
        </p:txBody>
      </p:sp>
      <p:sp>
        <p:nvSpPr>
          <p:cNvPr id="4" name="object 4"/>
          <p:cNvSpPr/>
          <p:nvPr/>
        </p:nvSpPr>
        <p:spPr>
          <a:xfrm>
            <a:off x="215645" y="6195821"/>
            <a:ext cx="1208532" cy="419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6380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467105"/>
            <a:ext cx="6708775" cy="10426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105"/>
              </a:lnSpc>
            </a:pPr>
            <a:r>
              <a:rPr spc="-5" dirty="0">
                <a:solidFill>
                  <a:srgbClr val="83786E"/>
                </a:solidFill>
              </a:rPr>
              <a:t>Overview </a:t>
            </a:r>
            <a:r>
              <a:rPr dirty="0">
                <a:solidFill>
                  <a:srgbClr val="83786E"/>
                </a:solidFill>
              </a:rPr>
              <a:t>of </a:t>
            </a:r>
            <a:r>
              <a:rPr spc="-5" dirty="0">
                <a:solidFill>
                  <a:srgbClr val="83786E"/>
                </a:solidFill>
              </a:rPr>
              <a:t>Title VII </a:t>
            </a:r>
            <a:r>
              <a:rPr dirty="0">
                <a:solidFill>
                  <a:srgbClr val="83786E"/>
                </a:solidFill>
              </a:rPr>
              <a:t>&amp;</a:t>
            </a:r>
            <a:r>
              <a:rPr spc="-55" dirty="0">
                <a:solidFill>
                  <a:srgbClr val="83786E"/>
                </a:solidFill>
              </a:rPr>
              <a:t> </a:t>
            </a:r>
            <a:r>
              <a:rPr spc="-5" dirty="0">
                <a:solidFill>
                  <a:srgbClr val="83786E"/>
                </a:solidFill>
              </a:rPr>
              <a:t>Criminal</a:t>
            </a:r>
          </a:p>
          <a:p>
            <a:pPr marL="12700">
              <a:lnSpc>
                <a:spcPts val="4105"/>
              </a:lnSpc>
            </a:pPr>
            <a:r>
              <a:rPr dirty="0">
                <a:solidFill>
                  <a:srgbClr val="83786E"/>
                </a:solidFill>
              </a:rPr>
              <a:t>Records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7613" y="1633728"/>
            <a:ext cx="8128634" cy="4001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36749D"/>
                </a:solidFill>
                <a:latin typeface="Calibri"/>
                <a:cs typeface="Calibri"/>
              </a:rPr>
              <a:t>Title VII </a:t>
            </a:r>
            <a:r>
              <a:rPr sz="1600" b="1" spc="-10" dirty="0">
                <a:solidFill>
                  <a:srgbClr val="36749D"/>
                </a:solidFill>
                <a:latin typeface="Calibri"/>
                <a:cs typeface="Calibri"/>
              </a:rPr>
              <a:t>protects against employment </a:t>
            </a:r>
            <a:r>
              <a:rPr sz="1600" b="1" spc="-5" dirty="0">
                <a:solidFill>
                  <a:srgbClr val="36749D"/>
                </a:solidFill>
                <a:latin typeface="Calibri"/>
                <a:cs typeface="Calibri"/>
              </a:rPr>
              <a:t>discrimination </a:t>
            </a:r>
            <a:r>
              <a:rPr sz="1600" b="1" spc="-10" dirty="0">
                <a:solidFill>
                  <a:srgbClr val="36749D"/>
                </a:solidFill>
                <a:latin typeface="Calibri"/>
                <a:cs typeface="Calibri"/>
              </a:rPr>
              <a:t>to </a:t>
            </a:r>
            <a:r>
              <a:rPr sz="1600" b="1" dirty="0">
                <a:solidFill>
                  <a:srgbClr val="36749D"/>
                </a:solidFill>
                <a:latin typeface="Calibri"/>
                <a:cs typeface="Calibri"/>
              </a:rPr>
              <a:t>a </a:t>
            </a:r>
            <a:r>
              <a:rPr sz="1600" b="1" spc="-10" dirty="0">
                <a:solidFill>
                  <a:srgbClr val="36749D"/>
                </a:solidFill>
                <a:latin typeface="Calibri"/>
                <a:cs typeface="Calibri"/>
              </a:rPr>
              <a:t>protected</a:t>
            </a:r>
            <a:r>
              <a:rPr sz="1600" b="1" spc="40" dirty="0">
                <a:solidFill>
                  <a:srgbClr val="36749D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6749D"/>
                </a:solidFill>
                <a:latin typeface="Calibri"/>
                <a:cs typeface="Calibri"/>
              </a:rPr>
              <a:t>class:</a:t>
            </a:r>
            <a:endParaRPr sz="1600" dirty="0">
              <a:latin typeface="Calibri"/>
              <a:cs typeface="Calibri"/>
            </a:endParaRPr>
          </a:p>
          <a:p>
            <a:pPr marL="527050" indent="-171450">
              <a:lnSpc>
                <a:spcPts val="1465"/>
              </a:lnSpc>
              <a:spcBef>
                <a:spcPts val="840"/>
              </a:spcBef>
              <a:buSzPct val="64285"/>
              <a:buFont typeface="Wingdings"/>
              <a:buChar char=""/>
              <a:tabLst>
                <a:tab pos="527685" algn="l"/>
              </a:tabLst>
            </a:pPr>
            <a:r>
              <a:rPr sz="1400" spc="-5" dirty="0">
                <a:latin typeface="Calibri"/>
                <a:cs typeface="Calibri"/>
              </a:rPr>
              <a:t>“It shall be an unlawful employment practice </a:t>
            </a:r>
            <a:r>
              <a:rPr sz="1400" spc="-15" dirty="0">
                <a:latin typeface="Calibri"/>
                <a:cs typeface="Calibri"/>
              </a:rPr>
              <a:t>for </a:t>
            </a:r>
            <a:r>
              <a:rPr sz="1400" spc="-5" dirty="0">
                <a:latin typeface="Calibri"/>
                <a:cs typeface="Calibri"/>
              </a:rPr>
              <a:t>an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employer—</a:t>
            </a:r>
            <a:endParaRPr sz="1400" dirty="0">
              <a:latin typeface="Calibri"/>
              <a:cs typeface="Calibri"/>
            </a:endParaRPr>
          </a:p>
          <a:p>
            <a:pPr marL="902969" lvl="1" indent="-204470">
              <a:lnSpc>
                <a:spcPts val="1010"/>
              </a:lnSpc>
              <a:buAutoNum type="arabicParenBoth"/>
              <a:tabLst>
                <a:tab pos="903605" algn="l"/>
              </a:tabLst>
            </a:pPr>
            <a:r>
              <a:rPr sz="1200" spc="-10" dirty="0">
                <a:latin typeface="Calibri"/>
                <a:cs typeface="Calibri"/>
              </a:rPr>
              <a:t>to fail </a:t>
            </a:r>
            <a:r>
              <a:rPr sz="1200" spc="-5" dirty="0">
                <a:latin typeface="Calibri"/>
                <a:cs typeface="Calibri"/>
              </a:rPr>
              <a:t>or </a:t>
            </a:r>
            <a:r>
              <a:rPr sz="1200" spc="-10" dirty="0">
                <a:latin typeface="Calibri"/>
                <a:cs typeface="Calibri"/>
              </a:rPr>
              <a:t>refuse to hire </a:t>
            </a:r>
            <a:r>
              <a:rPr sz="1200" spc="-5" dirty="0">
                <a:latin typeface="Calibri"/>
                <a:cs typeface="Calibri"/>
              </a:rPr>
              <a:t>or </a:t>
            </a:r>
            <a:r>
              <a:rPr sz="1200" spc="-10" dirty="0">
                <a:latin typeface="Calibri"/>
                <a:cs typeface="Calibri"/>
              </a:rPr>
              <a:t>to discharge any </a:t>
            </a:r>
            <a:r>
              <a:rPr sz="1200" spc="-5" dirty="0">
                <a:latin typeface="Calibri"/>
                <a:cs typeface="Calibri"/>
              </a:rPr>
              <a:t>individual, or otherwise </a:t>
            </a:r>
            <a:r>
              <a:rPr sz="1200" spc="-10" dirty="0">
                <a:latin typeface="Calibri"/>
                <a:cs typeface="Calibri"/>
              </a:rPr>
              <a:t>to discriminate against any </a:t>
            </a:r>
            <a:r>
              <a:rPr sz="1200" spc="-5" dirty="0">
                <a:latin typeface="Calibri"/>
                <a:cs typeface="Calibri"/>
              </a:rPr>
              <a:t>individual </a:t>
            </a:r>
            <a:r>
              <a:rPr sz="1200" dirty="0">
                <a:latin typeface="Calibri"/>
                <a:cs typeface="Calibri"/>
              </a:rPr>
              <a:t>with 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respect</a:t>
            </a:r>
          </a:p>
          <a:p>
            <a:pPr marL="698500" marR="171450">
              <a:lnSpc>
                <a:spcPct val="70000"/>
              </a:lnSpc>
              <a:spcBef>
                <a:spcPts val="215"/>
              </a:spcBef>
            </a:pPr>
            <a:r>
              <a:rPr sz="1200" spc="-10" dirty="0">
                <a:latin typeface="Calibri"/>
                <a:cs typeface="Calibri"/>
              </a:rPr>
              <a:t>to </a:t>
            </a:r>
            <a:r>
              <a:rPr sz="1200" dirty="0">
                <a:latin typeface="Calibri"/>
                <a:cs typeface="Calibri"/>
              </a:rPr>
              <a:t>his </a:t>
            </a:r>
            <a:r>
              <a:rPr sz="1200" spc="-5" dirty="0">
                <a:latin typeface="Calibri"/>
                <a:cs typeface="Calibri"/>
              </a:rPr>
              <a:t>compensation, terms, conditions, </a:t>
            </a:r>
            <a:r>
              <a:rPr sz="1200" dirty="0">
                <a:latin typeface="Calibri"/>
                <a:cs typeface="Calibri"/>
              </a:rPr>
              <a:t>or </a:t>
            </a:r>
            <a:r>
              <a:rPr sz="1200" spc="-5" dirty="0">
                <a:latin typeface="Calibri"/>
                <a:cs typeface="Calibri"/>
              </a:rPr>
              <a:t>privileges of employment, because of such </a:t>
            </a:r>
            <a:r>
              <a:rPr sz="1200" spc="-10" dirty="0">
                <a:latin typeface="Calibri"/>
                <a:cs typeface="Calibri"/>
              </a:rPr>
              <a:t>individual’s </a:t>
            </a:r>
            <a:r>
              <a:rPr sz="1200" spc="-5" dirty="0">
                <a:latin typeface="Calibri"/>
                <a:cs typeface="Calibri"/>
              </a:rPr>
              <a:t>race, </a:t>
            </a:r>
            <a:r>
              <a:rPr sz="1200" spc="-20" dirty="0">
                <a:latin typeface="Calibri"/>
                <a:cs typeface="Calibri"/>
              </a:rPr>
              <a:t>color, </a:t>
            </a:r>
            <a:r>
              <a:rPr sz="1200" spc="-5" dirty="0">
                <a:latin typeface="Calibri"/>
                <a:cs typeface="Calibri"/>
              </a:rPr>
              <a:t>religion,  </a:t>
            </a:r>
            <a:r>
              <a:rPr sz="1200" spc="-10" dirty="0">
                <a:latin typeface="Calibri"/>
                <a:cs typeface="Calibri"/>
              </a:rPr>
              <a:t>sex </a:t>
            </a:r>
            <a:r>
              <a:rPr sz="1200" dirty="0">
                <a:latin typeface="Calibri"/>
                <a:cs typeface="Calibri"/>
              </a:rPr>
              <a:t>or </a:t>
            </a:r>
            <a:r>
              <a:rPr sz="1200" spc="-5" dirty="0">
                <a:latin typeface="Calibri"/>
                <a:cs typeface="Calibri"/>
              </a:rPr>
              <a:t>national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origin[.]”</a:t>
            </a:r>
            <a:endParaRPr sz="12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835"/>
              </a:spcBef>
            </a:pPr>
            <a:r>
              <a:rPr sz="1400" spc="-5" dirty="0">
                <a:latin typeface="Calibri"/>
                <a:cs typeface="Calibri"/>
              </a:rPr>
              <a:t>42 </a:t>
            </a:r>
            <a:r>
              <a:rPr sz="1400" spc="-15" dirty="0">
                <a:latin typeface="Calibri"/>
                <a:cs typeface="Calibri"/>
              </a:rPr>
              <a:t>U.S.C. </a:t>
            </a:r>
            <a:r>
              <a:rPr sz="1400" spc="-5" dirty="0">
                <a:latin typeface="Calibri"/>
                <a:cs typeface="Calibri"/>
              </a:rPr>
              <a:t>§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2000e-2(a)(1).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36749D"/>
                </a:solidFill>
                <a:latin typeface="Calibri"/>
                <a:cs typeface="Calibri"/>
              </a:rPr>
              <a:t>Title VII </a:t>
            </a:r>
            <a:r>
              <a:rPr sz="1600" b="1" dirty="0">
                <a:solidFill>
                  <a:srgbClr val="36749D"/>
                </a:solidFill>
                <a:latin typeface="Calibri"/>
                <a:cs typeface="Calibri"/>
              </a:rPr>
              <a:t>has no specific </a:t>
            </a:r>
            <a:r>
              <a:rPr sz="1600" b="1" spc="-5" dirty="0">
                <a:solidFill>
                  <a:srgbClr val="36749D"/>
                </a:solidFill>
                <a:latin typeface="Calibri"/>
                <a:cs typeface="Calibri"/>
              </a:rPr>
              <a:t>protections </a:t>
            </a:r>
            <a:r>
              <a:rPr sz="1600" b="1" spc="-10" dirty="0">
                <a:solidFill>
                  <a:srgbClr val="36749D"/>
                </a:solidFill>
                <a:latin typeface="Calibri"/>
                <a:cs typeface="Calibri"/>
              </a:rPr>
              <a:t>for </a:t>
            </a:r>
            <a:r>
              <a:rPr sz="1600" b="1" spc="-5" dirty="0">
                <a:solidFill>
                  <a:srgbClr val="36749D"/>
                </a:solidFill>
                <a:latin typeface="Calibri"/>
                <a:cs typeface="Calibri"/>
              </a:rPr>
              <a:t>persons with criminal</a:t>
            </a:r>
            <a:r>
              <a:rPr sz="1600" b="1" spc="-25" dirty="0">
                <a:solidFill>
                  <a:srgbClr val="36749D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6749D"/>
                </a:solidFill>
                <a:latin typeface="Calibri"/>
                <a:cs typeface="Calibri"/>
              </a:rPr>
              <a:t>records.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ts val="1630"/>
              </a:lnSpc>
            </a:pPr>
            <a:r>
              <a:rPr sz="1600" b="1" spc="-25" dirty="0">
                <a:solidFill>
                  <a:srgbClr val="36749D"/>
                </a:solidFill>
                <a:latin typeface="Calibri"/>
                <a:cs typeface="Calibri"/>
              </a:rPr>
              <a:t>However,  </a:t>
            </a:r>
            <a:r>
              <a:rPr sz="1600" b="1" spc="-10" dirty="0">
                <a:solidFill>
                  <a:srgbClr val="36749D"/>
                </a:solidFill>
                <a:latin typeface="Calibri"/>
                <a:cs typeface="Calibri"/>
              </a:rPr>
              <a:t>employers are </a:t>
            </a:r>
            <a:r>
              <a:rPr sz="1600" b="1" dirty="0">
                <a:solidFill>
                  <a:srgbClr val="36749D"/>
                </a:solidFill>
                <a:latin typeface="Calibri"/>
                <a:cs typeface="Calibri"/>
              </a:rPr>
              <a:t>subject </a:t>
            </a:r>
            <a:r>
              <a:rPr sz="1600" b="1" spc="-10" dirty="0">
                <a:solidFill>
                  <a:srgbClr val="36749D"/>
                </a:solidFill>
                <a:latin typeface="Calibri"/>
                <a:cs typeface="Calibri"/>
              </a:rPr>
              <a:t>to </a:t>
            </a:r>
            <a:r>
              <a:rPr sz="1600" b="1" spc="-5" dirty="0">
                <a:solidFill>
                  <a:srgbClr val="36749D"/>
                </a:solidFill>
                <a:latin typeface="Calibri"/>
                <a:cs typeface="Calibri"/>
              </a:rPr>
              <a:t>liability </a:t>
            </a:r>
            <a:r>
              <a:rPr sz="1600" b="1" dirty="0">
                <a:solidFill>
                  <a:srgbClr val="36749D"/>
                </a:solidFill>
                <a:latin typeface="Calibri"/>
                <a:cs typeface="Calibri"/>
              </a:rPr>
              <a:t>if their policy or </a:t>
            </a:r>
            <a:r>
              <a:rPr sz="1600" b="1" spc="-5" dirty="0">
                <a:solidFill>
                  <a:srgbClr val="36749D"/>
                </a:solidFill>
                <a:latin typeface="Calibri"/>
                <a:cs typeface="Calibri"/>
              </a:rPr>
              <a:t>practice </a:t>
            </a:r>
            <a:r>
              <a:rPr sz="1600" b="1" dirty="0">
                <a:solidFill>
                  <a:srgbClr val="36749D"/>
                </a:solidFill>
                <a:latin typeface="Calibri"/>
                <a:cs typeface="Calibri"/>
              </a:rPr>
              <a:t>has a </a:t>
            </a:r>
            <a:r>
              <a:rPr sz="1600" b="1" spc="-15" dirty="0">
                <a:solidFill>
                  <a:srgbClr val="36749D"/>
                </a:solidFill>
                <a:latin typeface="Calibri"/>
                <a:cs typeface="Calibri"/>
              </a:rPr>
              <a:t>“disparate</a:t>
            </a:r>
            <a:r>
              <a:rPr sz="1600" b="1" spc="80" dirty="0">
                <a:solidFill>
                  <a:srgbClr val="36749D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36749D"/>
                </a:solidFill>
                <a:latin typeface="Calibri"/>
                <a:cs typeface="Calibri"/>
              </a:rPr>
              <a:t>impact”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ts val="1630"/>
              </a:lnSpc>
            </a:pPr>
            <a:r>
              <a:rPr sz="1600" b="1" dirty="0">
                <a:solidFill>
                  <a:srgbClr val="36749D"/>
                </a:solidFill>
                <a:latin typeface="Calibri"/>
                <a:cs typeface="Calibri"/>
              </a:rPr>
              <a:t>on individuals in a </a:t>
            </a:r>
            <a:r>
              <a:rPr sz="1600" b="1" spc="-10" dirty="0">
                <a:solidFill>
                  <a:srgbClr val="36749D"/>
                </a:solidFill>
                <a:latin typeface="Calibri"/>
                <a:cs typeface="Calibri"/>
              </a:rPr>
              <a:t>protected</a:t>
            </a:r>
            <a:r>
              <a:rPr sz="1600" b="1" spc="-85" dirty="0">
                <a:solidFill>
                  <a:srgbClr val="36749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6749D"/>
                </a:solidFill>
                <a:latin typeface="Calibri"/>
                <a:cs typeface="Calibri"/>
              </a:rPr>
              <a:t>class.</a:t>
            </a:r>
            <a:endParaRPr sz="1600" dirty="0">
              <a:latin typeface="Calibri"/>
              <a:cs typeface="Calibri"/>
            </a:endParaRPr>
          </a:p>
          <a:p>
            <a:pPr marL="527050" marR="153670" indent="-171450">
              <a:lnSpc>
                <a:spcPct val="70000"/>
              </a:lnSpc>
              <a:spcBef>
                <a:spcPts val="1350"/>
              </a:spcBef>
              <a:buSzPct val="64285"/>
              <a:buFont typeface="Wingdings"/>
              <a:buChar char=""/>
              <a:tabLst>
                <a:tab pos="527685" algn="l"/>
              </a:tabLst>
            </a:pPr>
            <a:r>
              <a:rPr sz="1400" spc="-45" dirty="0">
                <a:latin typeface="Calibri"/>
                <a:cs typeface="Calibri"/>
              </a:rPr>
              <a:t>“An </a:t>
            </a:r>
            <a:r>
              <a:rPr sz="1400" spc="-5" dirty="0">
                <a:latin typeface="Calibri"/>
                <a:cs typeface="Calibri"/>
              </a:rPr>
              <a:t>unlawful employment practice based on </a:t>
            </a:r>
            <a:r>
              <a:rPr sz="1400" spc="-10" dirty="0">
                <a:latin typeface="Calibri"/>
                <a:cs typeface="Calibri"/>
              </a:rPr>
              <a:t>disparate </a:t>
            </a:r>
            <a:r>
              <a:rPr sz="1400" spc="-5" dirty="0">
                <a:latin typeface="Calibri"/>
                <a:cs typeface="Calibri"/>
              </a:rPr>
              <a:t>impact is established under this subchapter only  if—</a:t>
            </a:r>
            <a:endParaRPr sz="1400" dirty="0">
              <a:latin typeface="Calibri"/>
              <a:cs typeface="Calibri"/>
            </a:endParaRPr>
          </a:p>
          <a:p>
            <a:pPr marL="698500" marR="138430">
              <a:lnSpc>
                <a:spcPct val="70000"/>
              </a:lnSpc>
            </a:pPr>
            <a:r>
              <a:rPr sz="1200" dirty="0">
                <a:latin typeface="Calibri"/>
                <a:cs typeface="Calibri"/>
              </a:rPr>
              <a:t>(i) A </a:t>
            </a:r>
            <a:r>
              <a:rPr sz="1200" spc="-5" dirty="0">
                <a:latin typeface="Calibri"/>
                <a:cs typeface="Calibri"/>
              </a:rPr>
              <a:t>complaining party </a:t>
            </a:r>
            <a:r>
              <a:rPr sz="1200" spc="-10" dirty="0">
                <a:latin typeface="Calibri"/>
                <a:cs typeface="Calibri"/>
              </a:rPr>
              <a:t>demonstrates </a:t>
            </a:r>
            <a:r>
              <a:rPr sz="1200" spc="-5" dirty="0">
                <a:latin typeface="Calibri"/>
                <a:cs typeface="Calibri"/>
              </a:rPr>
              <a:t>that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respondent uses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particular employment practice that causes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10" dirty="0">
                <a:latin typeface="Calibri"/>
                <a:cs typeface="Calibri"/>
              </a:rPr>
              <a:t>disparate  </a:t>
            </a:r>
            <a:r>
              <a:rPr sz="1200" dirty="0">
                <a:latin typeface="Calibri"/>
                <a:cs typeface="Calibri"/>
              </a:rPr>
              <a:t>impact </a:t>
            </a:r>
            <a:r>
              <a:rPr sz="1200" spc="-5" dirty="0">
                <a:latin typeface="Calibri"/>
                <a:cs typeface="Calibri"/>
              </a:rPr>
              <a:t>on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basis of race, </a:t>
            </a:r>
            <a:r>
              <a:rPr sz="1200" spc="-25" dirty="0">
                <a:latin typeface="Calibri"/>
                <a:cs typeface="Calibri"/>
              </a:rPr>
              <a:t>color, </a:t>
            </a:r>
            <a:r>
              <a:rPr sz="1200" spc="-5" dirty="0">
                <a:latin typeface="Calibri"/>
                <a:cs typeface="Calibri"/>
              </a:rPr>
              <a:t>religion, </a:t>
            </a:r>
            <a:r>
              <a:rPr sz="1200" spc="-10" dirty="0">
                <a:latin typeface="Calibri"/>
                <a:cs typeface="Calibri"/>
              </a:rPr>
              <a:t>sex, </a:t>
            </a:r>
            <a:r>
              <a:rPr sz="1200" spc="-5" dirty="0">
                <a:latin typeface="Calibri"/>
                <a:cs typeface="Calibri"/>
              </a:rPr>
              <a:t>or national origin </a:t>
            </a:r>
            <a:r>
              <a:rPr sz="1200" dirty="0">
                <a:latin typeface="Calibri"/>
                <a:cs typeface="Calibri"/>
              </a:rPr>
              <a:t>and the </a:t>
            </a:r>
            <a:r>
              <a:rPr sz="1200" spc="-5" dirty="0">
                <a:latin typeface="Calibri"/>
                <a:cs typeface="Calibri"/>
              </a:rPr>
              <a:t>respondent fails </a:t>
            </a:r>
            <a:r>
              <a:rPr sz="1200" spc="-10" dirty="0">
                <a:latin typeface="Calibri"/>
                <a:cs typeface="Calibri"/>
              </a:rPr>
              <a:t>to demonstrate </a:t>
            </a:r>
            <a:r>
              <a:rPr sz="1200" spc="-5" dirty="0">
                <a:latin typeface="Calibri"/>
                <a:cs typeface="Calibri"/>
              </a:rPr>
              <a:t>that </a:t>
            </a:r>
            <a:r>
              <a:rPr sz="1200" dirty="0">
                <a:latin typeface="Calibri"/>
                <a:cs typeface="Calibri"/>
              </a:rPr>
              <a:t>the  </a:t>
            </a:r>
            <a:r>
              <a:rPr sz="1200" spc="-5" dirty="0">
                <a:latin typeface="Calibri"/>
                <a:cs typeface="Calibri"/>
              </a:rPr>
              <a:t>challenged practice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job </a:t>
            </a:r>
            <a:r>
              <a:rPr sz="1200" spc="-10" dirty="0">
                <a:latin typeface="Calibri"/>
                <a:cs typeface="Calibri"/>
              </a:rPr>
              <a:t>related for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position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question and </a:t>
            </a:r>
            <a:r>
              <a:rPr sz="1200" spc="-10" dirty="0">
                <a:latin typeface="Calibri"/>
                <a:cs typeface="Calibri"/>
              </a:rPr>
              <a:t>consistent </a:t>
            </a:r>
            <a:r>
              <a:rPr sz="1200" dirty="0">
                <a:latin typeface="Calibri"/>
                <a:cs typeface="Calibri"/>
              </a:rPr>
              <a:t>with business</a:t>
            </a:r>
            <a:r>
              <a:rPr sz="1200" spc="2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necessity[.]”</a:t>
            </a:r>
            <a:endParaRPr sz="12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835"/>
              </a:spcBef>
            </a:pPr>
            <a:r>
              <a:rPr sz="1400" spc="-5" dirty="0">
                <a:latin typeface="Calibri"/>
                <a:cs typeface="Calibri"/>
              </a:rPr>
              <a:t>42 </a:t>
            </a:r>
            <a:r>
              <a:rPr sz="1400" spc="-15" dirty="0">
                <a:latin typeface="Calibri"/>
                <a:cs typeface="Calibri"/>
              </a:rPr>
              <a:t>U.S.C. </a:t>
            </a:r>
            <a:r>
              <a:rPr sz="1400" spc="-5" dirty="0">
                <a:latin typeface="Calibri"/>
                <a:cs typeface="Calibri"/>
              </a:rPr>
              <a:t>§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2000e-2(k)(1)(a).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1600" b="1" dirty="0">
                <a:solidFill>
                  <a:srgbClr val="36749D"/>
                </a:solidFill>
                <a:latin typeface="Calibri"/>
                <a:cs typeface="Calibri"/>
              </a:rPr>
              <a:t>No </a:t>
            </a:r>
            <a:r>
              <a:rPr sz="1600" b="1" spc="-15" dirty="0">
                <a:solidFill>
                  <a:srgbClr val="36749D"/>
                </a:solidFill>
                <a:latin typeface="Calibri"/>
                <a:cs typeface="Calibri"/>
              </a:rPr>
              <a:t>intent </a:t>
            </a:r>
            <a:r>
              <a:rPr sz="1600" b="1" dirty="0">
                <a:solidFill>
                  <a:srgbClr val="36749D"/>
                </a:solidFill>
                <a:latin typeface="Calibri"/>
                <a:cs typeface="Calibri"/>
              </a:rPr>
              <a:t>is </a:t>
            </a:r>
            <a:r>
              <a:rPr sz="1600" b="1" spc="-10" dirty="0">
                <a:solidFill>
                  <a:srgbClr val="36749D"/>
                </a:solidFill>
                <a:latin typeface="Calibri"/>
                <a:cs typeface="Calibri"/>
              </a:rPr>
              <a:t>required to prove your</a:t>
            </a:r>
            <a:r>
              <a:rPr sz="1600" b="1" spc="25" dirty="0">
                <a:solidFill>
                  <a:srgbClr val="36749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6749D"/>
                </a:solidFill>
                <a:latin typeface="Calibri"/>
                <a:cs typeface="Calibri"/>
              </a:rPr>
              <a:t>case.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5645" y="6304026"/>
            <a:ext cx="1208532" cy="419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7402" y="0"/>
            <a:ext cx="5546725" cy="6858000"/>
          </a:xfrm>
          <a:custGeom>
            <a:avLst/>
            <a:gdLst/>
            <a:ahLst/>
            <a:cxnLst/>
            <a:rect l="l" t="t" r="r" b="b"/>
            <a:pathLst>
              <a:path w="5546725" h="6858000">
                <a:moveTo>
                  <a:pt x="0" y="6858000"/>
                </a:moveTo>
                <a:lnTo>
                  <a:pt x="5546598" y="6858000"/>
                </a:lnTo>
                <a:lnTo>
                  <a:pt x="5546598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BEBEBE">
              <a:alpha val="1097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0" y="0"/>
            <a:ext cx="3597910" cy="685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00">
              <a:latin typeface="Times New Roman"/>
              <a:cs typeface="Times New Roman"/>
            </a:endParaRPr>
          </a:p>
          <a:p>
            <a:pPr marL="720090" marR="973455">
              <a:lnSpc>
                <a:spcPts val="2920"/>
              </a:lnSpc>
            </a:pPr>
            <a:r>
              <a:rPr sz="2700" b="1" spc="-5" dirty="0">
                <a:solidFill>
                  <a:srgbClr val="FFFFFF"/>
                </a:solidFill>
                <a:latin typeface="Cambria"/>
                <a:cs typeface="Cambria"/>
              </a:rPr>
              <a:t>The Three  Steps to </a:t>
            </a:r>
            <a:r>
              <a:rPr sz="2700" b="1" dirty="0">
                <a:solidFill>
                  <a:srgbClr val="FFFFFF"/>
                </a:solidFill>
                <a:latin typeface="Cambria"/>
                <a:cs typeface="Cambria"/>
              </a:rPr>
              <a:t>a  </a:t>
            </a:r>
            <a:r>
              <a:rPr sz="2700" b="1" spc="-5" dirty="0">
                <a:solidFill>
                  <a:srgbClr val="FFFFFF"/>
                </a:solidFill>
                <a:latin typeface="Cambria"/>
                <a:cs typeface="Cambria"/>
              </a:rPr>
              <a:t>Disparate  </a:t>
            </a:r>
            <a:r>
              <a:rPr sz="2700" b="1" dirty="0">
                <a:solidFill>
                  <a:srgbClr val="FFFFFF"/>
                </a:solidFill>
                <a:latin typeface="Cambria"/>
                <a:cs typeface="Cambria"/>
              </a:rPr>
              <a:t>Impact</a:t>
            </a:r>
            <a:r>
              <a:rPr sz="2700" b="1" spc="-9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-5" dirty="0">
                <a:solidFill>
                  <a:srgbClr val="FFFFFF"/>
                </a:solidFill>
                <a:latin typeface="Cambria"/>
                <a:cs typeface="Cambria"/>
              </a:rPr>
              <a:t>Case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81400" y="457200"/>
            <a:ext cx="5562599" cy="55496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3597910" cy="6858000"/>
          </a:xfrm>
          <a:custGeom>
            <a:avLst/>
            <a:gdLst/>
            <a:ahLst/>
            <a:cxnLst/>
            <a:rect l="l" t="t" r="r" b="b"/>
            <a:pathLst>
              <a:path w="3597910" h="6858000">
                <a:moveTo>
                  <a:pt x="0" y="6858000"/>
                </a:moveTo>
                <a:lnTo>
                  <a:pt x="3597402" y="6858000"/>
                </a:lnTo>
                <a:lnTo>
                  <a:pt x="359740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645" y="6304026"/>
            <a:ext cx="1208532" cy="419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7040" y="2440432"/>
            <a:ext cx="2550795" cy="2217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b="1" spc="-5" dirty="0">
                <a:solidFill>
                  <a:srgbClr val="83786E"/>
                </a:solidFill>
                <a:latin typeface="Cambria"/>
                <a:cs typeface="Cambria"/>
              </a:rPr>
              <a:t>The Three  </a:t>
            </a:r>
            <a:r>
              <a:rPr sz="3600" b="1" dirty="0">
                <a:solidFill>
                  <a:srgbClr val="83786E"/>
                </a:solidFill>
                <a:latin typeface="Cambria"/>
                <a:cs typeface="Cambria"/>
              </a:rPr>
              <a:t>Phases </a:t>
            </a:r>
            <a:r>
              <a:rPr sz="3600" b="1" spc="-5" dirty="0">
                <a:solidFill>
                  <a:srgbClr val="83786E"/>
                </a:solidFill>
                <a:latin typeface="Cambria"/>
                <a:cs typeface="Cambria"/>
              </a:rPr>
              <a:t>of </a:t>
            </a:r>
            <a:r>
              <a:rPr sz="3600" b="1" dirty="0">
                <a:solidFill>
                  <a:srgbClr val="83786E"/>
                </a:solidFill>
                <a:latin typeface="Cambria"/>
                <a:cs typeface="Cambria"/>
              </a:rPr>
              <a:t>a  Disparate  Impact</a:t>
            </a:r>
            <a:r>
              <a:rPr sz="3600" b="1" spc="-114" dirty="0">
                <a:solidFill>
                  <a:srgbClr val="83786E"/>
                </a:solidFill>
                <a:latin typeface="Cambria"/>
                <a:cs typeface="Cambria"/>
              </a:rPr>
              <a:t> </a:t>
            </a:r>
            <a:r>
              <a:rPr sz="3600" b="1" spc="-5" dirty="0">
                <a:solidFill>
                  <a:srgbClr val="83786E"/>
                </a:solidFill>
                <a:latin typeface="Cambria"/>
                <a:cs typeface="Cambria"/>
              </a:rPr>
              <a:t>Case</a:t>
            </a:r>
            <a:endParaRPr sz="36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5066" y="267970"/>
            <a:ext cx="7602220" cy="1003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890"/>
              </a:lnSpc>
            </a:pPr>
            <a:r>
              <a:rPr spc="-5" dirty="0">
                <a:solidFill>
                  <a:srgbClr val="83786E"/>
                </a:solidFill>
              </a:rPr>
              <a:t>Development </a:t>
            </a:r>
            <a:r>
              <a:rPr dirty="0">
                <a:solidFill>
                  <a:srgbClr val="83786E"/>
                </a:solidFill>
              </a:rPr>
              <a:t>of </a:t>
            </a:r>
            <a:r>
              <a:rPr spc="-5" dirty="0">
                <a:solidFill>
                  <a:srgbClr val="83786E"/>
                </a:solidFill>
              </a:rPr>
              <a:t>Title VII in Criminal  Discrimination</a:t>
            </a:r>
            <a:r>
              <a:rPr spc="-45" dirty="0">
                <a:solidFill>
                  <a:srgbClr val="83786E"/>
                </a:solidFill>
              </a:rPr>
              <a:t> </a:t>
            </a:r>
            <a:r>
              <a:rPr spc="-5" dirty="0">
                <a:solidFill>
                  <a:srgbClr val="83786E"/>
                </a:solidFill>
              </a:rPr>
              <a:t>Context</a:t>
            </a:r>
          </a:p>
        </p:txBody>
      </p:sp>
      <p:sp>
        <p:nvSpPr>
          <p:cNvPr id="3" name="object 3"/>
          <p:cNvSpPr/>
          <p:nvPr/>
        </p:nvSpPr>
        <p:spPr>
          <a:xfrm>
            <a:off x="215645" y="6304026"/>
            <a:ext cx="1208532" cy="419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04622"/>
            <a:ext cx="9141714" cy="57142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61669" y="4349877"/>
            <a:ext cx="238125" cy="238125"/>
          </a:xfrm>
          <a:custGeom>
            <a:avLst/>
            <a:gdLst/>
            <a:ahLst/>
            <a:cxnLst/>
            <a:rect l="l" t="t" r="r" b="b"/>
            <a:pathLst>
              <a:path w="238125" h="238125">
                <a:moveTo>
                  <a:pt x="118872" y="0"/>
                </a:moveTo>
                <a:lnTo>
                  <a:pt x="72603" y="9340"/>
                </a:lnTo>
                <a:lnTo>
                  <a:pt x="34818" y="34813"/>
                </a:lnTo>
                <a:lnTo>
                  <a:pt x="9342" y="72598"/>
                </a:lnTo>
                <a:lnTo>
                  <a:pt x="0" y="118872"/>
                </a:lnTo>
                <a:lnTo>
                  <a:pt x="9342" y="165145"/>
                </a:lnTo>
                <a:lnTo>
                  <a:pt x="34818" y="202930"/>
                </a:lnTo>
                <a:lnTo>
                  <a:pt x="72603" y="228403"/>
                </a:lnTo>
                <a:lnTo>
                  <a:pt x="118872" y="237744"/>
                </a:lnTo>
                <a:lnTo>
                  <a:pt x="165145" y="228403"/>
                </a:lnTo>
                <a:lnTo>
                  <a:pt x="202930" y="202930"/>
                </a:lnTo>
                <a:lnTo>
                  <a:pt x="228403" y="165145"/>
                </a:lnTo>
                <a:lnTo>
                  <a:pt x="237744" y="118872"/>
                </a:lnTo>
                <a:lnTo>
                  <a:pt x="228403" y="72598"/>
                </a:lnTo>
                <a:lnTo>
                  <a:pt x="202930" y="34813"/>
                </a:lnTo>
                <a:lnTo>
                  <a:pt x="165145" y="9340"/>
                </a:lnTo>
                <a:lnTo>
                  <a:pt x="118872" y="0"/>
                </a:lnTo>
                <a:close/>
              </a:path>
            </a:pathLst>
          </a:custGeom>
          <a:solidFill>
            <a:srgbClr val="3674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61669" y="4349877"/>
            <a:ext cx="238125" cy="238125"/>
          </a:xfrm>
          <a:custGeom>
            <a:avLst/>
            <a:gdLst/>
            <a:ahLst/>
            <a:cxnLst/>
            <a:rect l="l" t="t" r="r" b="b"/>
            <a:pathLst>
              <a:path w="238125" h="238125">
                <a:moveTo>
                  <a:pt x="0" y="118872"/>
                </a:moveTo>
                <a:lnTo>
                  <a:pt x="9342" y="72598"/>
                </a:lnTo>
                <a:lnTo>
                  <a:pt x="34818" y="34813"/>
                </a:lnTo>
                <a:lnTo>
                  <a:pt x="72603" y="9340"/>
                </a:lnTo>
                <a:lnTo>
                  <a:pt x="118872" y="0"/>
                </a:lnTo>
                <a:lnTo>
                  <a:pt x="165145" y="9340"/>
                </a:lnTo>
                <a:lnTo>
                  <a:pt x="202930" y="34813"/>
                </a:lnTo>
                <a:lnTo>
                  <a:pt x="228403" y="72598"/>
                </a:lnTo>
                <a:lnTo>
                  <a:pt x="237744" y="118872"/>
                </a:lnTo>
                <a:lnTo>
                  <a:pt x="228403" y="165145"/>
                </a:lnTo>
                <a:lnTo>
                  <a:pt x="202930" y="202930"/>
                </a:lnTo>
                <a:lnTo>
                  <a:pt x="165145" y="228403"/>
                </a:lnTo>
                <a:lnTo>
                  <a:pt x="118872" y="237744"/>
                </a:lnTo>
                <a:lnTo>
                  <a:pt x="72603" y="228403"/>
                </a:lnTo>
                <a:lnTo>
                  <a:pt x="34818" y="202930"/>
                </a:lnTo>
                <a:lnTo>
                  <a:pt x="9342" y="165145"/>
                </a:lnTo>
                <a:lnTo>
                  <a:pt x="0" y="118872"/>
                </a:lnTo>
                <a:close/>
              </a:path>
            </a:pathLst>
          </a:custGeom>
          <a:ln w="12954">
            <a:solidFill>
              <a:srgbClr val="DFE2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3284" y="2537713"/>
            <a:ext cx="2016760" cy="2284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760"/>
              </a:lnSpc>
            </a:pPr>
            <a:r>
              <a:rPr sz="1600" b="1" spc="-5" dirty="0">
                <a:latin typeface="Calibri"/>
                <a:cs typeface="Calibri"/>
              </a:rPr>
              <a:t>One </a:t>
            </a:r>
            <a:r>
              <a:rPr sz="1600" b="1" spc="-10" dirty="0">
                <a:latin typeface="Calibri"/>
                <a:cs typeface="Calibri"/>
              </a:rPr>
              <a:t>year after </a:t>
            </a:r>
            <a:r>
              <a:rPr sz="1600" b="1" i="1" spc="-5" dirty="0">
                <a:latin typeface="Calibri"/>
                <a:cs typeface="Calibri"/>
              </a:rPr>
              <a:t>Griggs </a:t>
            </a:r>
            <a:r>
              <a:rPr sz="1600" b="1" i="1" spc="-50" dirty="0">
                <a:latin typeface="Calibri"/>
                <a:cs typeface="Calibri"/>
              </a:rPr>
              <a:t>v.  </a:t>
            </a:r>
            <a:r>
              <a:rPr sz="1600" b="1" i="1" spc="-15" dirty="0">
                <a:latin typeface="Calibri"/>
                <a:cs typeface="Calibri"/>
              </a:rPr>
              <a:t>Duke </a:t>
            </a:r>
            <a:r>
              <a:rPr sz="1600" b="1" i="1" spc="-10" dirty="0">
                <a:latin typeface="Calibri"/>
                <a:cs typeface="Calibri"/>
              </a:rPr>
              <a:t>Power </a:t>
            </a:r>
            <a:r>
              <a:rPr sz="1600" b="1" i="1" spc="-5" dirty="0">
                <a:latin typeface="Calibri"/>
                <a:cs typeface="Calibri"/>
              </a:rPr>
              <a:t>Co</a:t>
            </a:r>
            <a:r>
              <a:rPr sz="1600" b="1" spc="-5" dirty="0">
                <a:latin typeface="Calibri"/>
                <a:cs typeface="Calibri"/>
              </a:rPr>
              <a:t>., </a:t>
            </a:r>
            <a:r>
              <a:rPr sz="1600" b="1" dirty="0">
                <a:latin typeface="Calibri"/>
                <a:cs typeface="Calibri"/>
              </a:rPr>
              <a:t>401  </a:t>
            </a:r>
            <a:r>
              <a:rPr sz="1600" b="1" spc="-10" dirty="0">
                <a:latin typeface="Calibri"/>
                <a:cs typeface="Calibri"/>
              </a:rPr>
              <a:t>U.S. </a:t>
            </a:r>
            <a:r>
              <a:rPr sz="1600" b="1" dirty="0">
                <a:latin typeface="Calibri"/>
                <a:cs typeface="Calibri"/>
              </a:rPr>
              <a:t>424</a:t>
            </a:r>
            <a:r>
              <a:rPr sz="1600" b="1" spc="-6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(1971):</a:t>
            </a:r>
            <a:endParaRPr sz="1600">
              <a:latin typeface="Calibri"/>
              <a:cs typeface="Calibri"/>
            </a:endParaRPr>
          </a:p>
          <a:p>
            <a:pPr marL="12700" marR="54610">
              <a:lnSpc>
                <a:spcPct val="91600"/>
              </a:lnSpc>
              <a:spcBef>
                <a:spcPts val="680"/>
              </a:spcBef>
              <a:buChar char="•"/>
              <a:tabLst>
                <a:tab pos="127000" algn="l"/>
              </a:tabLst>
            </a:pP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facially </a:t>
            </a:r>
            <a:r>
              <a:rPr sz="1200" spc="-10" dirty="0">
                <a:latin typeface="Calibri"/>
                <a:cs typeface="Calibri"/>
              </a:rPr>
              <a:t>neutral  </a:t>
            </a:r>
            <a:r>
              <a:rPr sz="1200" spc="-5" dirty="0">
                <a:latin typeface="Calibri"/>
                <a:cs typeface="Calibri"/>
              </a:rPr>
              <a:t>questionnaire </a:t>
            </a:r>
            <a:r>
              <a:rPr sz="1200" dirty="0">
                <a:latin typeface="Calibri"/>
                <a:cs typeface="Calibri"/>
              </a:rPr>
              <a:t>asking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applicants  </a:t>
            </a:r>
            <a:r>
              <a:rPr sz="1200" spc="-10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disclose arrests </a:t>
            </a:r>
            <a:r>
              <a:rPr sz="1200" spc="-15" dirty="0">
                <a:latin typeface="Calibri"/>
                <a:cs typeface="Calibri"/>
              </a:rPr>
              <a:t>“operated </a:t>
            </a:r>
            <a:r>
              <a:rPr sz="1200" spc="-10" dirty="0">
                <a:latin typeface="Calibri"/>
                <a:cs typeface="Calibri"/>
              </a:rPr>
              <a:t>to  </a:t>
            </a:r>
            <a:r>
              <a:rPr sz="1200" spc="-5" dirty="0">
                <a:latin typeface="Calibri"/>
                <a:cs typeface="Calibri"/>
              </a:rPr>
              <a:t>bar employment </a:t>
            </a:r>
            <a:r>
              <a:rPr sz="1200" spc="-10" dirty="0">
                <a:latin typeface="Calibri"/>
                <a:cs typeface="Calibri"/>
              </a:rPr>
              <a:t>to </a:t>
            </a:r>
            <a:r>
              <a:rPr sz="1200" dirty="0">
                <a:latin typeface="Calibri"/>
                <a:cs typeface="Calibri"/>
              </a:rPr>
              <a:t>Black  </a:t>
            </a:r>
            <a:r>
              <a:rPr sz="1200" spc="-5" dirty="0">
                <a:latin typeface="Calibri"/>
                <a:cs typeface="Calibri"/>
              </a:rPr>
              <a:t>applicants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10" dirty="0">
                <a:latin typeface="Calibri"/>
                <a:cs typeface="Calibri"/>
              </a:rPr>
              <a:t>far greater  </a:t>
            </a:r>
            <a:r>
              <a:rPr sz="1200" spc="-5" dirty="0">
                <a:latin typeface="Calibri"/>
                <a:cs typeface="Calibri"/>
              </a:rPr>
              <a:t>proportion </a:t>
            </a:r>
            <a:r>
              <a:rPr sz="1200" dirty="0">
                <a:latin typeface="Calibri"/>
                <a:cs typeface="Calibri"/>
              </a:rPr>
              <a:t>than </a:t>
            </a:r>
            <a:r>
              <a:rPr sz="1200" spc="-10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white  </a:t>
            </a:r>
            <a:r>
              <a:rPr sz="1200" spc="-15" dirty="0">
                <a:latin typeface="Calibri"/>
                <a:cs typeface="Calibri"/>
              </a:rPr>
              <a:t>applicants”. </a:t>
            </a:r>
            <a:r>
              <a:rPr sz="1200" i="1" dirty="0">
                <a:latin typeface="Calibri"/>
                <a:cs typeface="Calibri"/>
              </a:rPr>
              <a:t>Gregory </a:t>
            </a:r>
            <a:r>
              <a:rPr sz="1200" i="1" spc="-40" dirty="0">
                <a:latin typeface="Calibri"/>
                <a:cs typeface="Calibri"/>
              </a:rPr>
              <a:t>v. </a:t>
            </a:r>
            <a:r>
              <a:rPr sz="1200" i="1" spc="-10" dirty="0">
                <a:latin typeface="Calibri"/>
                <a:cs typeface="Calibri"/>
              </a:rPr>
              <a:t>Litton  Sys., </a:t>
            </a:r>
            <a:r>
              <a:rPr sz="1200" i="1" spc="-5" dirty="0">
                <a:latin typeface="Calibri"/>
                <a:cs typeface="Calibri"/>
              </a:rPr>
              <a:t>Inc.</a:t>
            </a:r>
            <a:r>
              <a:rPr sz="1200" spc="-5" dirty="0">
                <a:latin typeface="Calibri"/>
                <a:cs typeface="Calibri"/>
              </a:rPr>
              <a:t>, 472 </a:t>
            </a:r>
            <a:r>
              <a:rPr sz="1200" spc="-35" dirty="0">
                <a:latin typeface="Calibri"/>
                <a:cs typeface="Calibri"/>
              </a:rPr>
              <a:t>F.2d </a:t>
            </a:r>
            <a:r>
              <a:rPr sz="1200" spc="-5" dirty="0">
                <a:latin typeface="Calibri"/>
                <a:cs typeface="Calibri"/>
              </a:rPr>
              <a:t>631 </a:t>
            </a:r>
            <a:r>
              <a:rPr sz="1200" dirty="0">
                <a:latin typeface="Calibri"/>
                <a:cs typeface="Calibri"/>
              </a:rPr>
              <a:t>(9th </a:t>
            </a:r>
            <a:r>
              <a:rPr sz="1200" spc="-35" dirty="0">
                <a:latin typeface="Calibri"/>
                <a:cs typeface="Calibri"/>
              </a:rPr>
              <a:t>Cir.  </a:t>
            </a:r>
            <a:r>
              <a:rPr sz="1200" spc="-5" dirty="0">
                <a:latin typeface="Calibri"/>
                <a:cs typeface="Calibri"/>
              </a:rPr>
              <a:t>1972)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60216" y="2796920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4">
                <a:moveTo>
                  <a:pt x="214884" y="0"/>
                </a:moveTo>
                <a:lnTo>
                  <a:pt x="165631" y="5678"/>
                </a:lnTo>
                <a:lnTo>
                  <a:pt x="120409" y="21851"/>
                </a:lnTo>
                <a:lnTo>
                  <a:pt x="80509" y="47226"/>
                </a:lnTo>
                <a:lnTo>
                  <a:pt x="47226" y="80509"/>
                </a:lnTo>
                <a:lnTo>
                  <a:pt x="21851" y="120409"/>
                </a:lnTo>
                <a:lnTo>
                  <a:pt x="5678" y="165631"/>
                </a:lnTo>
                <a:lnTo>
                  <a:pt x="0" y="214883"/>
                </a:lnTo>
                <a:lnTo>
                  <a:pt x="5678" y="264136"/>
                </a:lnTo>
                <a:lnTo>
                  <a:pt x="21851" y="309358"/>
                </a:lnTo>
                <a:lnTo>
                  <a:pt x="47226" y="349258"/>
                </a:lnTo>
                <a:lnTo>
                  <a:pt x="80509" y="382541"/>
                </a:lnTo>
                <a:lnTo>
                  <a:pt x="120409" y="407916"/>
                </a:lnTo>
                <a:lnTo>
                  <a:pt x="165631" y="424089"/>
                </a:lnTo>
                <a:lnTo>
                  <a:pt x="214884" y="429767"/>
                </a:lnTo>
                <a:lnTo>
                  <a:pt x="264136" y="424089"/>
                </a:lnTo>
                <a:lnTo>
                  <a:pt x="309358" y="407916"/>
                </a:lnTo>
                <a:lnTo>
                  <a:pt x="349258" y="382541"/>
                </a:lnTo>
                <a:lnTo>
                  <a:pt x="382541" y="349258"/>
                </a:lnTo>
                <a:lnTo>
                  <a:pt x="407916" y="309358"/>
                </a:lnTo>
                <a:lnTo>
                  <a:pt x="424089" y="264136"/>
                </a:lnTo>
                <a:lnTo>
                  <a:pt x="429768" y="214883"/>
                </a:lnTo>
                <a:lnTo>
                  <a:pt x="424089" y="165631"/>
                </a:lnTo>
                <a:lnTo>
                  <a:pt x="407916" y="120409"/>
                </a:lnTo>
                <a:lnTo>
                  <a:pt x="382541" y="80509"/>
                </a:lnTo>
                <a:lnTo>
                  <a:pt x="349258" y="47226"/>
                </a:lnTo>
                <a:lnTo>
                  <a:pt x="309358" y="21851"/>
                </a:lnTo>
                <a:lnTo>
                  <a:pt x="264136" y="5678"/>
                </a:lnTo>
                <a:lnTo>
                  <a:pt x="214884" y="0"/>
                </a:lnTo>
                <a:close/>
              </a:path>
            </a:pathLst>
          </a:custGeom>
          <a:solidFill>
            <a:srgbClr val="3674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60216" y="2796920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4">
                <a:moveTo>
                  <a:pt x="0" y="214883"/>
                </a:moveTo>
                <a:lnTo>
                  <a:pt x="5678" y="165631"/>
                </a:lnTo>
                <a:lnTo>
                  <a:pt x="21851" y="120409"/>
                </a:lnTo>
                <a:lnTo>
                  <a:pt x="47226" y="80509"/>
                </a:lnTo>
                <a:lnTo>
                  <a:pt x="80509" y="47226"/>
                </a:lnTo>
                <a:lnTo>
                  <a:pt x="120409" y="21851"/>
                </a:lnTo>
                <a:lnTo>
                  <a:pt x="165631" y="5678"/>
                </a:lnTo>
                <a:lnTo>
                  <a:pt x="214884" y="0"/>
                </a:lnTo>
                <a:lnTo>
                  <a:pt x="264136" y="5678"/>
                </a:lnTo>
                <a:lnTo>
                  <a:pt x="309358" y="21851"/>
                </a:lnTo>
                <a:lnTo>
                  <a:pt x="349258" y="47226"/>
                </a:lnTo>
                <a:lnTo>
                  <a:pt x="382541" y="80509"/>
                </a:lnTo>
                <a:lnTo>
                  <a:pt x="407916" y="120409"/>
                </a:lnTo>
                <a:lnTo>
                  <a:pt x="424089" y="165631"/>
                </a:lnTo>
                <a:lnTo>
                  <a:pt x="429768" y="214883"/>
                </a:lnTo>
                <a:lnTo>
                  <a:pt x="424089" y="264136"/>
                </a:lnTo>
                <a:lnTo>
                  <a:pt x="407916" y="309358"/>
                </a:lnTo>
                <a:lnTo>
                  <a:pt x="382541" y="349258"/>
                </a:lnTo>
                <a:lnTo>
                  <a:pt x="349258" y="382541"/>
                </a:lnTo>
                <a:lnTo>
                  <a:pt x="309358" y="407916"/>
                </a:lnTo>
                <a:lnTo>
                  <a:pt x="264136" y="424089"/>
                </a:lnTo>
                <a:lnTo>
                  <a:pt x="214884" y="429767"/>
                </a:lnTo>
                <a:lnTo>
                  <a:pt x="165631" y="424089"/>
                </a:lnTo>
                <a:lnTo>
                  <a:pt x="120409" y="407916"/>
                </a:lnTo>
                <a:lnTo>
                  <a:pt x="80509" y="382541"/>
                </a:lnTo>
                <a:lnTo>
                  <a:pt x="47226" y="349258"/>
                </a:lnTo>
                <a:lnTo>
                  <a:pt x="21851" y="309358"/>
                </a:lnTo>
                <a:lnTo>
                  <a:pt x="5678" y="264136"/>
                </a:lnTo>
                <a:lnTo>
                  <a:pt x="0" y="214883"/>
                </a:lnTo>
                <a:close/>
              </a:path>
            </a:pathLst>
          </a:custGeom>
          <a:ln w="12953">
            <a:solidFill>
              <a:srgbClr val="DFE2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592577" y="3073399"/>
            <a:ext cx="2945130" cy="3270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3980">
              <a:lnSpc>
                <a:spcPts val="1760"/>
              </a:lnSpc>
            </a:pPr>
            <a:r>
              <a:rPr sz="1600" b="1" i="1" spc="-5" dirty="0">
                <a:latin typeface="Calibri"/>
                <a:cs typeface="Calibri"/>
              </a:rPr>
              <a:t>Green </a:t>
            </a:r>
            <a:r>
              <a:rPr sz="1600" b="1" spc="-5" dirty="0">
                <a:latin typeface="Calibri"/>
                <a:cs typeface="Calibri"/>
              </a:rPr>
              <a:t>clarified </a:t>
            </a:r>
            <a:r>
              <a:rPr sz="1600" b="1" dirty="0">
                <a:latin typeface="Calibri"/>
                <a:cs typeface="Calibri"/>
              </a:rPr>
              <a:t>business</a:t>
            </a:r>
            <a:r>
              <a:rPr sz="1600" b="1" spc="-7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necessity  in a </a:t>
            </a:r>
            <a:r>
              <a:rPr sz="1600" b="1" spc="-5" dirty="0">
                <a:latin typeface="Calibri"/>
                <a:cs typeface="Calibri"/>
              </a:rPr>
              <a:t>case challenging </a:t>
            </a:r>
            <a:r>
              <a:rPr sz="1600" b="1" dirty="0">
                <a:latin typeface="Calibri"/>
                <a:cs typeface="Calibri"/>
              </a:rPr>
              <a:t>an  </a:t>
            </a:r>
            <a:r>
              <a:rPr sz="1600" b="1" spc="-10" dirty="0">
                <a:latin typeface="Calibri"/>
                <a:cs typeface="Calibri"/>
              </a:rPr>
              <a:t>employer’s </a:t>
            </a:r>
            <a:r>
              <a:rPr sz="1600" b="1" spc="-5" dirty="0">
                <a:latin typeface="Calibri"/>
                <a:cs typeface="Calibri"/>
              </a:rPr>
              <a:t>refusal </a:t>
            </a:r>
            <a:r>
              <a:rPr sz="1600" b="1" spc="-10" dirty="0">
                <a:latin typeface="Calibri"/>
                <a:cs typeface="Calibri"/>
              </a:rPr>
              <a:t>to </a:t>
            </a:r>
            <a:r>
              <a:rPr sz="1600" b="1" spc="-5" dirty="0">
                <a:latin typeface="Calibri"/>
                <a:cs typeface="Calibri"/>
              </a:rPr>
              <a:t>employ  persons with</a:t>
            </a:r>
            <a:r>
              <a:rPr sz="1600" b="1" spc="-7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convictions: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91500"/>
              </a:lnSpc>
              <a:spcBef>
                <a:spcPts val="680"/>
              </a:spcBef>
            </a:pPr>
            <a:r>
              <a:rPr sz="1200" spc="-15" dirty="0">
                <a:latin typeface="Calibri"/>
                <a:cs typeface="Calibri"/>
              </a:rPr>
              <a:t>“We </a:t>
            </a:r>
            <a:r>
              <a:rPr sz="1200" spc="-5" dirty="0">
                <a:latin typeface="Calibri"/>
                <a:cs typeface="Calibri"/>
              </a:rPr>
              <a:t>cannot conceive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10" dirty="0">
                <a:latin typeface="Calibri"/>
                <a:cs typeface="Calibri"/>
              </a:rPr>
              <a:t>any </a:t>
            </a:r>
            <a:r>
              <a:rPr sz="1200" dirty="0">
                <a:latin typeface="Calibri"/>
                <a:cs typeface="Calibri"/>
              </a:rPr>
              <a:t>business necessity  </a:t>
            </a:r>
            <a:r>
              <a:rPr sz="1200" spc="-5" dirty="0">
                <a:latin typeface="Calibri"/>
                <a:cs typeface="Calibri"/>
              </a:rPr>
              <a:t>that </a:t>
            </a:r>
            <a:r>
              <a:rPr sz="1200" spc="-10" dirty="0">
                <a:latin typeface="Calibri"/>
                <a:cs typeface="Calibri"/>
              </a:rPr>
              <a:t>would </a:t>
            </a:r>
            <a:r>
              <a:rPr sz="1200" spc="-5" dirty="0">
                <a:latin typeface="Calibri"/>
                <a:cs typeface="Calibri"/>
              </a:rPr>
              <a:t>automatically place every individual  </a:t>
            </a:r>
            <a:r>
              <a:rPr sz="1200" spc="-10" dirty="0">
                <a:latin typeface="Calibri"/>
                <a:cs typeface="Calibri"/>
              </a:rPr>
              <a:t>convicted </a:t>
            </a:r>
            <a:r>
              <a:rPr sz="1200" spc="-5" dirty="0">
                <a:latin typeface="Calibri"/>
                <a:cs typeface="Calibri"/>
              </a:rPr>
              <a:t>of </a:t>
            </a:r>
            <a:r>
              <a:rPr sz="1200" spc="-10" dirty="0">
                <a:latin typeface="Calibri"/>
                <a:cs typeface="Calibri"/>
              </a:rPr>
              <a:t>any offense, except </a:t>
            </a:r>
            <a:r>
              <a:rPr sz="1200" dirty="0">
                <a:latin typeface="Calibri"/>
                <a:cs typeface="Calibri"/>
              </a:rPr>
              <a:t>a minor </a:t>
            </a:r>
            <a:r>
              <a:rPr sz="1200" spc="-10" dirty="0">
                <a:latin typeface="Calibri"/>
                <a:cs typeface="Calibri"/>
              </a:rPr>
              <a:t>traffic  offense, </a:t>
            </a:r>
            <a:r>
              <a:rPr sz="1200" dirty="0">
                <a:latin typeface="Calibri"/>
                <a:cs typeface="Calibri"/>
              </a:rPr>
              <a:t>in the </a:t>
            </a:r>
            <a:r>
              <a:rPr sz="1200" spc="-5" dirty="0">
                <a:latin typeface="Calibri"/>
                <a:cs typeface="Calibri"/>
              </a:rPr>
              <a:t>permanent </a:t>
            </a:r>
            <a:r>
              <a:rPr sz="1200" spc="-10" dirty="0">
                <a:latin typeface="Calibri"/>
                <a:cs typeface="Calibri"/>
              </a:rPr>
              <a:t>ranks </a:t>
            </a:r>
            <a:r>
              <a:rPr sz="1200" spc="-5" dirty="0">
                <a:latin typeface="Calibri"/>
                <a:cs typeface="Calibri"/>
              </a:rPr>
              <a:t>of </a:t>
            </a:r>
            <a:r>
              <a:rPr sz="1200" dirty="0">
                <a:latin typeface="Calibri"/>
                <a:cs typeface="Calibri"/>
              </a:rPr>
              <a:t>the  </a:t>
            </a:r>
            <a:r>
              <a:rPr sz="1200" spc="-10" dirty="0">
                <a:latin typeface="Calibri"/>
                <a:cs typeface="Calibri"/>
              </a:rPr>
              <a:t>unemployed.” </a:t>
            </a:r>
            <a:r>
              <a:rPr sz="1200" i="1" dirty="0">
                <a:latin typeface="Calibri"/>
                <a:cs typeface="Calibri"/>
              </a:rPr>
              <a:t>Green </a:t>
            </a:r>
            <a:r>
              <a:rPr sz="1200" i="1" spc="-40" dirty="0">
                <a:latin typeface="Calibri"/>
                <a:cs typeface="Calibri"/>
              </a:rPr>
              <a:t>v. </a:t>
            </a:r>
            <a:r>
              <a:rPr sz="1200" i="1" spc="-5" dirty="0">
                <a:latin typeface="Calibri"/>
                <a:cs typeface="Calibri"/>
              </a:rPr>
              <a:t>Missouri </a:t>
            </a:r>
            <a:r>
              <a:rPr sz="1200" i="1" spc="-10" dirty="0">
                <a:latin typeface="Calibri"/>
                <a:cs typeface="Calibri"/>
              </a:rPr>
              <a:t>Pacific  </a:t>
            </a:r>
            <a:r>
              <a:rPr sz="1200" i="1" spc="-5" dirty="0">
                <a:latin typeface="Calibri"/>
                <a:cs typeface="Calibri"/>
              </a:rPr>
              <a:t>Railroad Company</a:t>
            </a:r>
            <a:r>
              <a:rPr sz="1200" spc="-5" dirty="0">
                <a:latin typeface="Calibri"/>
                <a:cs typeface="Calibri"/>
              </a:rPr>
              <a:t>, 523 </a:t>
            </a:r>
            <a:r>
              <a:rPr sz="1200" spc="-35" dirty="0">
                <a:latin typeface="Calibri"/>
                <a:cs typeface="Calibri"/>
              </a:rPr>
              <a:t>F.2d </a:t>
            </a:r>
            <a:r>
              <a:rPr sz="1200" spc="-5" dirty="0">
                <a:latin typeface="Calibri"/>
                <a:cs typeface="Calibri"/>
              </a:rPr>
              <a:t>1290 (8th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35" dirty="0">
                <a:latin typeface="Calibri"/>
                <a:cs typeface="Calibri"/>
              </a:rPr>
              <a:t>Cir.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20"/>
              </a:lnSpc>
            </a:pPr>
            <a:r>
              <a:rPr sz="1200" spc="-5" dirty="0">
                <a:latin typeface="Calibri"/>
                <a:cs typeface="Calibri"/>
              </a:rPr>
              <a:t>1975:</a:t>
            </a:r>
            <a:endParaRPr sz="1200">
              <a:latin typeface="Calibri"/>
              <a:cs typeface="Calibri"/>
            </a:endParaRPr>
          </a:p>
          <a:p>
            <a:pPr marL="12700" marR="31750">
              <a:lnSpc>
                <a:spcPct val="92100"/>
              </a:lnSpc>
              <a:spcBef>
                <a:spcPts val="505"/>
              </a:spcBef>
              <a:buChar char="•"/>
              <a:tabLst>
                <a:tab pos="127000" algn="l"/>
              </a:tabLst>
            </a:pPr>
            <a:r>
              <a:rPr sz="1200" dirty="0">
                <a:latin typeface="Calibri"/>
                <a:cs typeface="Calibri"/>
              </a:rPr>
              <a:t>An </a:t>
            </a:r>
            <a:r>
              <a:rPr sz="1200" spc="-5" dirty="0">
                <a:latin typeface="Calibri"/>
                <a:cs typeface="Calibri"/>
              </a:rPr>
              <a:t>employer’s </a:t>
            </a:r>
            <a:r>
              <a:rPr sz="1200" spc="-10" dirty="0">
                <a:latin typeface="Calibri"/>
                <a:cs typeface="Calibri"/>
              </a:rPr>
              <a:t>invocation </a:t>
            </a:r>
            <a:r>
              <a:rPr sz="1200" spc="-5" dirty="0">
                <a:latin typeface="Calibri"/>
                <a:cs typeface="Calibri"/>
              </a:rPr>
              <a:t>of </a:t>
            </a:r>
            <a:r>
              <a:rPr sz="1200" dirty="0">
                <a:latin typeface="Calibri"/>
                <a:cs typeface="Calibri"/>
              </a:rPr>
              <a:t>business  </a:t>
            </a:r>
            <a:r>
              <a:rPr sz="1200" spc="-5" dirty="0">
                <a:latin typeface="Calibri"/>
                <a:cs typeface="Calibri"/>
              </a:rPr>
              <a:t>necessity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10" dirty="0">
                <a:latin typeface="Calibri"/>
                <a:cs typeface="Calibri"/>
              </a:rPr>
              <a:t>tested </a:t>
            </a:r>
            <a:r>
              <a:rPr sz="1200" spc="-5" dirty="0">
                <a:latin typeface="Calibri"/>
                <a:cs typeface="Calibri"/>
              </a:rPr>
              <a:t>by examining: </a:t>
            </a:r>
            <a:r>
              <a:rPr sz="1200" dirty="0">
                <a:latin typeface="Calibri"/>
                <a:cs typeface="Calibri"/>
              </a:rPr>
              <a:t>(</a:t>
            </a:r>
            <a:r>
              <a:rPr sz="1000" dirty="0">
                <a:latin typeface="Calibri"/>
                <a:cs typeface="Calibri"/>
              </a:rPr>
              <a:t>1) the </a:t>
            </a:r>
            <a:r>
              <a:rPr sz="1000" spc="-5" dirty="0">
                <a:latin typeface="Calibri"/>
                <a:cs typeface="Calibri"/>
              </a:rPr>
              <a:t>nature  </a:t>
            </a:r>
            <a:r>
              <a:rPr sz="1000" dirty="0">
                <a:latin typeface="Calibri"/>
                <a:cs typeface="Calibri"/>
              </a:rPr>
              <a:t>and gravity </a:t>
            </a:r>
            <a:r>
              <a:rPr sz="1000" spc="-5" dirty="0">
                <a:latin typeface="Calibri"/>
                <a:cs typeface="Calibri"/>
              </a:rPr>
              <a:t>of </a:t>
            </a:r>
            <a:r>
              <a:rPr sz="1000" dirty="0">
                <a:latin typeface="Calibri"/>
                <a:cs typeface="Calibri"/>
              </a:rPr>
              <a:t>the </a:t>
            </a:r>
            <a:r>
              <a:rPr sz="1000" spc="-5" dirty="0">
                <a:latin typeface="Calibri"/>
                <a:cs typeface="Calibri"/>
              </a:rPr>
              <a:t>offense or </a:t>
            </a:r>
            <a:r>
              <a:rPr sz="1000" dirty="0">
                <a:latin typeface="Calibri"/>
                <a:cs typeface="Calibri"/>
              </a:rPr>
              <a:t>conduct; </a:t>
            </a:r>
            <a:r>
              <a:rPr sz="1000" spc="-5" dirty="0">
                <a:latin typeface="Calibri"/>
                <a:cs typeface="Calibri"/>
              </a:rPr>
              <a:t>(2) </a:t>
            </a:r>
            <a:r>
              <a:rPr sz="1000" dirty="0">
                <a:latin typeface="Calibri"/>
                <a:cs typeface="Calibri"/>
              </a:rPr>
              <a:t>the </a:t>
            </a:r>
            <a:r>
              <a:rPr sz="1000" spc="-5" dirty="0">
                <a:latin typeface="Calibri"/>
                <a:cs typeface="Calibri"/>
              </a:rPr>
              <a:t>time  </a:t>
            </a:r>
            <a:r>
              <a:rPr sz="1000" dirty="0">
                <a:latin typeface="Calibri"/>
                <a:cs typeface="Calibri"/>
              </a:rPr>
              <a:t>elapsed </a:t>
            </a:r>
            <a:r>
              <a:rPr sz="1000" spc="-5" dirty="0">
                <a:latin typeface="Calibri"/>
                <a:cs typeface="Calibri"/>
              </a:rPr>
              <a:t>since </a:t>
            </a:r>
            <a:r>
              <a:rPr sz="1000" dirty="0">
                <a:latin typeface="Calibri"/>
                <a:cs typeface="Calibri"/>
              </a:rPr>
              <a:t>the </a:t>
            </a:r>
            <a:r>
              <a:rPr sz="1000" spc="-5" dirty="0">
                <a:latin typeface="Calibri"/>
                <a:cs typeface="Calibri"/>
              </a:rPr>
              <a:t>offense or </a:t>
            </a:r>
            <a:r>
              <a:rPr sz="1000" dirty="0">
                <a:latin typeface="Calibri"/>
                <a:cs typeface="Calibri"/>
              </a:rPr>
              <a:t>conduct and/or </a:t>
            </a:r>
            <a:r>
              <a:rPr sz="1000" spc="-5" dirty="0">
                <a:latin typeface="Calibri"/>
                <a:cs typeface="Calibri"/>
              </a:rPr>
              <a:t>completion  of </a:t>
            </a:r>
            <a:r>
              <a:rPr sz="1000" dirty="0">
                <a:latin typeface="Calibri"/>
                <a:cs typeface="Calibri"/>
              </a:rPr>
              <a:t>the </a:t>
            </a:r>
            <a:r>
              <a:rPr sz="1000" spc="-5" dirty="0">
                <a:latin typeface="Calibri"/>
                <a:cs typeface="Calibri"/>
              </a:rPr>
              <a:t>sentence; </a:t>
            </a:r>
            <a:r>
              <a:rPr sz="1000" dirty="0">
                <a:latin typeface="Calibri"/>
                <a:cs typeface="Calibri"/>
              </a:rPr>
              <a:t>and </a:t>
            </a:r>
            <a:r>
              <a:rPr sz="1000" spc="-5" dirty="0">
                <a:latin typeface="Calibri"/>
                <a:cs typeface="Calibri"/>
              </a:rPr>
              <a:t>(3) </a:t>
            </a:r>
            <a:r>
              <a:rPr sz="1000" dirty="0">
                <a:latin typeface="Calibri"/>
                <a:cs typeface="Calibri"/>
              </a:rPr>
              <a:t>the </a:t>
            </a:r>
            <a:r>
              <a:rPr sz="1000" spc="-5" dirty="0">
                <a:latin typeface="Calibri"/>
                <a:cs typeface="Calibri"/>
              </a:rPr>
              <a:t>nature of </a:t>
            </a:r>
            <a:r>
              <a:rPr sz="1000" dirty="0">
                <a:latin typeface="Calibri"/>
                <a:cs typeface="Calibri"/>
              </a:rPr>
              <a:t>the </a:t>
            </a:r>
            <a:r>
              <a:rPr sz="1000" spc="-5" dirty="0">
                <a:latin typeface="Calibri"/>
                <a:cs typeface="Calibri"/>
              </a:rPr>
              <a:t>job sought or  held. </a:t>
            </a:r>
            <a:r>
              <a:rPr sz="1000" i="1" dirty="0">
                <a:latin typeface="Calibri"/>
                <a:cs typeface="Calibri"/>
              </a:rPr>
              <a:t>Green v. Missouri </a:t>
            </a:r>
            <a:r>
              <a:rPr sz="1000" i="1" spc="-5" dirty="0">
                <a:latin typeface="Calibri"/>
                <a:cs typeface="Calibri"/>
              </a:rPr>
              <a:t>Pacific </a:t>
            </a:r>
            <a:r>
              <a:rPr sz="1000" i="1" dirty="0">
                <a:latin typeface="Calibri"/>
                <a:cs typeface="Calibri"/>
              </a:rPr>
              <a:t>Railroad </a:t>
            </a:r>
            <a:r>
              <a:rPr sz="1000" i="1" spc="-5" dirty="0">
                <a:latin typeface="Calibri"/>
                <a:cs typeface="Calibri"/>
              </a:rPr>
              <a:t>Company</a:t>
            </a:r>
            <a:r>
              <a:rPr sz="1000" spc="-5" dirty="0">
                <a:latin typeface="Calibri"/>
                <a:cs typeface="Calibri"/>
              </a:rPr>
              <a:t>, </a:t>
            </a:r>
            <a:r>
              <a:rPr sz="1000" dirty="0">
                <a:latin typeface="Calibri"/>
                <a:cs typeface="Calibri"/>
              </a:rPr>
              <a:t>549  </a:t>
            </a:r>
            <a:r>
              <a:rPr sz="1000" spc="-5" dirty="0">
                <a:latin typeface="Calibri"/>
                <a:cs typeface="Calibri"/>
              </a:rPr>
              <a:t>F.2d </a:t>
            </a:r>
            <a:r>
              <a:rPr sz="1000" dirty="0">
                <a:latin typeface="Calibri"/>
                <a:cs typeface="Calibri"/>
              </a:rPr>
              <a:t>1158 </a:t>
            </a:r>
            <a:r>
              <a:rPr sz="1000" spc="-5" dirty="0">
                <a:latin typeface="Calibri"/>
                <a:cs typeface="Calibri"/>
              </a:rPr>
              <a:t>(8th Cir.</a:t>
            </a:r>
            <a:r>
              <a:rPr sz="1000" spc="-7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1977)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783960" y="1851279"/>
            <a:ext cx="594360" cy="594360"/>
          </a:xfrm>
          <a:custGeom>
            <a:avLst/>
            <a:gdLst/>
            <a:ahLst/>
            <a:cxnLst/>
            <a:rect l="l" t="t" r="r" b="b"/>
            <a:pathLst>
              <a:path w="594360" h="594360">
                <a:moveTo>
                  <a:pt x="297179" y="0"/>
                </a:moveTo>
                <a:lnTo>
                  <a:pt x="248986" y="3890"/>
                </a:lnTo>
                <a:lnTo>
                  <a:pt x="203265" y="15154"/>
                </a:lnTo>
                <a:lnTo>
                  <a:pt x="160628" y="33179"/>
                </a:lnTo>
                <a:lnTo>
                  <a:pt x="121688" y="57351"/>
                </a:lnTo>
                <a:lnTo>
                  <a:pt x="87058" y="87058"/>
                </a:lnTo>
                <a:lnTo>
                  <a:pt x="57351" y="121688"/>
                </a:lnTo>
                <a:lnTo>
                  <a:pt x="33179" y="160628"/>
                </a:lnTo>
                <a:lnTo>
                  <a:pt x="15154" y="203265"/>
                </a:lnTo>
                <a:lnTo>
                  <a:pt x="3890" y="248986"/>
                </a:lnTo>
                <a:lnTo>
                  <a:pt x="0" y="297180"/>
                </a:lnTo>
                <a:lnTo>
                  <a:pt x="3890" y="345373"/>
                </a:lnTo>
                <a:lnTo>
                  <a:pt x="15154" y="391094"/>
                </a:lnTo>
                <a:lnTo>
                  <a:pt x="33179" y="433731"/>
                </a:lnTo>
                <a:lnTo>
                  <a:pt x="57351" y="472671"/>
                </a:lnTo>
                <a:lnTo>
                  <a:pt x="87058" y="507301"/>
                </a:lnTo>
                <a:lnTo>
                  <a:pt x="121688" y="537008"/>
                </a:lnTo>
                <a:lnTo>
                  <a:pt x="160628" y="561180"/>
                </a:lnTo>
                <a:lnTo>
                  <a:pt x="203265" y="579205"/>
                </a:lnTo>
                <a:lnTo>
                  <a:pt x="248986" y="590469"/>
                </a:lnTo>
                <a:lnTo>
                  <a:pt x="297179" y="594360"/>
                </a:lnTo>
                <a:lnTo>
                  <a:pt x="345373" y="590469"/>
                </a:lnTo>
                <a:lnTo>
                  <a:pt x="391094" y="579205"/>
                </a:lnTo>
                <a:lnTo>
                  <a:pt x="433731" y="561180"/>
                </a:lnTo>
                <a:lnTo>
                  <a:pt x="472671" y="537008"/>
                </a:lnTo>
                <a:lnTo>
                  <a:pt x="507301" y="507301"/>
                </a:lnTo>
                <a:lnTo>
                  <a:pt x="537008" y="472671"/>
                </a:lnTo>
                <a:lnTo>
                  <a:pt x="561180" y="433731"/>
                </a:lnTo>
                <a:lnTo>
                  <a:pt x="579205" y="391094"/>
                </a:lnTo>
                <a:lnTo>
                  <a:pt x="590469" y="345373"/>
                </a:lnTo>
                <a:lnTo>
                  <a:pt x="594360" y="297180"/>
                </a:lnTo>
                <a:lnTo>
                  <a:pt x="590469" y="248986"/>
                </a:lnTo>
                <a:lnTo>
                  <a:pt x="579205" y="203265"/>
                </a:lnTo>
                <a:lnTo>
                  <a:pt x="561180" y="160628"/>
                </a:lnTo>
                <a:lnTo>
                  <a:pt x="537008" y="121688"/>
                </a:lnTo>
                <a:lnTo>
                  <a:pt x="507301" y="87058"/>
                </a:lnTo>
                <a:lnTo>
                  <a:pt x="472671" y="57351"/>
                </a:lnTo>
                <a:lnTo>
                  <a:pt x="433731" y="33179"/>
                </a:lnTo>
                <a:lnTo>
                  <a:pt x="391094" y="15154"/>
                </a:lnTo>
                <a:lnTo>
                  <a:pt x="345373" y="3890"/>
                </a:lnTo>
                <a:lnTo>
                  <a:pt x="297179" y="0"/>
                </a:lnTo>
                <a:close/>
              </a:path>
            </a:pathLst>
          </a:custGeom>
          <a:solidFill>
            <a:srgbClr val="3674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83960" y="1851279"/>
            <a:ext cx="594360" cy="594360"/>
          </a:xfrm>
          <a:custGeom>
            <a:avLst/>
            <a:gdLst/>
            <a:ahLst/>
            <a:cxnLst/>
            <a:rect l="l" t="t" r="r" b="b"/>
            <a:pathLst>
              <a:path w="594360" h="594360">
                <a:moveTo>
                  <a:pt x="0" y="297180"/>
                </a:moveTo>
                <a:lnTo>
                  <a:pt x="3890" y="248986"/>
                </a:lnTo>
                <a:lnTo>
                  <a:pt x="15154" y="203265"/>
                </a:lnTo>
                <a:lnTo>
                  <a:pt x="33179" y="160628"/>
                </a:lnTo>
                <a:lnTo>
                  <a:pt x="57351" y="121688"/>
                </a:lnTo>
                <a:lnTo>
                  <a:pt x="87058" y="87058"/>
                </a:lnTo>
                <a:lnTo>
                  <a:pt x="121688" y="57351"/>
                </a:lnTo>
                <a:lnTo>
                  <a:pt x="160628" y="33179"/>
                </a:lnTo>
                <a:lnTo>
                  <a:pt x="203265" y="15154"/>
                </a:lnTo>
                <a:lnTo>
                  <a:pt x="248986" y="3890"/>
                </a:lnTo>
                <a:lnTo>
                  <a:pt x="297179" y="0"/>
                </a:lnTo>
                <a:lnTo>
                  <a:pt x="345373" y="3890"/>
                </a:lnTo>
                <a:lnTo>
                  <a:pt x="391094" y="15154"/>
                </a:lnTo>
                <a:lnTo>
                  <a:pt x="433731" y="33179"/>
                </a:lnTo>
                <a:lnTo>
                  <a:pt x="472671" y="57351"/>
                </a:lnTo>
                <a:lnTo>
                  <a:pt x="507301" y="87058"/>
                </a:lnTo>
                <a:lnTo>
                  <a:pt x="537008" y="121688"/>
                </a:lnTo>
                <a:lnTo>
                  <a:pt x="561180" y="160628"/>
                </a:lnTo>
                <a:lnTo>
                  <a:pt x="579205" y="203265"/>
                </a:lnTo>
                <a:lnTo>
                  <a:pt x="590469" y="248986"/>
                </a:lnTo>
                <a:lnTo>
                  <a:pt x="594360" y="297180"/>
                </a:lnTo>
                <a:lnTo>
                  <a:pt x="590469" y="345373"/>
                </a:lnTo>
                <a:lnTo>
                  <a:pt x="579205" y="391094"/>
                </a:lnTo>
                <a:lnTo>
                  <a:pt x="561180" y="433731"/>
                </a:lnTo>
                <a:lnTo>
                  <a:pt x="537008" y="472671"/>
                </a:lnTo>
                <a:lnTo>
                  <a:pt x="507301" y="507301"/>
                </a:lnTo>
                <a:lnTo>
                  <a:pt x="472671" y="537008"/>
                </a:lnTo>
                <a:lnTo>
                  <a:pt x="433731" y="561180"/>
                </a:lnTo>
                <a:lnTo>
                  <a:pt x="391094" y="579205"/>
                </a:lnTo>
                <a:lnTo>
                  <a:pt x="345373" y="590469"/>
                </a:lnTo>
                <a:lnTo>
                  <a:pt x="297179" y="594360"/>
                </a:lnTo>
                <a:lnTo>
                  <a:pt x="248986" y="590469"/>
                </a:lnTo>
                <a:lnTo>
                  <a:pt x="203265" y="579205"/>
                </a:lnTo>
                <a:lnTo>
                  <a:pt x="160628" y="561180"/>
                </a:lnTo>
                <a:lnTo>
                  <a:pt x="121688" y="537008"/>
                </a:lnTo>
                <a:lnTo>
                  <a:pt x="87058" y="507301"/>
                </a:lnTo>
                <a:lnTo>
                  <a:pt x="57351" y="472671"/>
                </a:lnTo>
                <a:lnTo>
                  <a:pt x="33179" y="433731"/>
                </a:lnTo>
                <a:lnTo>
                  <a:pt x="15154" y="391094"/>
                </a:lnTo>
                <a:lnTo>
                  <a:pt x="3890" y="345373"/>
                </a:lnTo>
                <a:lnTo>
                  <a:pt x="0" y="297180"/>
                </a:lnTo>
                <a:close/>
              </a:path>
            </a:pathLst>
          </a:custGeom>
          <a:ln w="12954">
            <a:solidFill>
              <a:srgbClr val="DFE2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861050" y="2623312"/>
            <a:ext cx="3186430" cy="1558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2235">
              <a:lnSpc>
                <a:spcPts val="1760"/>
              </a:lnSpc>
            </a:pPr>
            <a:r>
              <a:rPr sz="1600" b="1" i="1" dirty="0">
                <a:latin typeface="Calibri"/>
                <a:cs typeface="Calibri"/>
              </a:rPr>
              <a:t>El </a:t>
            </a:r>
            <a:r>
              <a:rPr sz="1600" b="1" spc="-5" dirty="0">
                <a:latin typeface="Calibri"/>
                <a:cs typeface="Calibri"/>
              </a:rPr>
              <a:t>provided </a:t>
            </a:r>
            <a:r>
              <a:rPr sz="1600" b="1" dirty="0">
                <a:latin typeface="Calibri"/>
                <a:cs typeface="Calibri"/>
              </a:rPr>
              <a:t>a </a:t>
            </a:r>
            <a:r>
              <a:rPr sz="1600" b="1" spc="-10" dirty="0">
                <a:latin typeface="Calibri"/>
                <a:cs typeface="Calibri"/>
              </a:rPr>
              <a:t>more </a:t>
            </a:r>
            <a:r>
              <a:rPr sz="1600" b="1" spc="-5" dirty="0">
                <a:latin typeface="Calibri"/>
                <a:cs typeface="Calibri"/>
              </a:rPr>
              <a:t>tailored</a:t>
            </a:r>
            <a:r>
              <a:rPr sz="1600" b="1" spc="-8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business  necessity</a:t>
            </a:r>
            <a:r>
              <a:rPr sz="1600" b="1" spc="-7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standard: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91600"/>
              </a:lnSpc>
              <a:spcBef>
                <a:spcPts val="680"/>
              </a:spcBef>
            </a:pPr>
            <a:r>
              <a:rPr sz="1200" spc="-15" dirty="0">
                <a:latin typeface="Calibri"/>
                <a:cs typeface="Calibri"/>
              </a:rPr>
              <a:t>Even </a:t>
            </a:r>
            <a:r>
              <a:rPr sz="1200" spc="-5" dirty="0">
                <a:latin typeface="Calibri"/>
                <a:cs typeface="Calibri"/>
              </a:rPr>
              <a:t>an employer’s bright-line policy could be legal  </a:t>
            </a:r>
            <a:r>
              <a:rPr sz="1200" dirty="0">
                <a:latin typeface="Calibri"/>
                <a:cs typeface="Calibri"/>
              </a:rPr>
              <a:t>if it </a:t>
            </a:r>
            <a:r>
              <a:rPr sz="1200" spc="-10" dirty="0">
                <a:latin typeface="Calibri"/>
                <a:cs typeface="Calibri"/>
              </a:rPr>
              <a:t>“accurately </a:t>
            </a:r>
            <a:r>
              <a:rPr sz="1200" spc="-5" dirty="0">
                <a:latin typeface="Calibri"/>
                <a:cs typeface="Calibri"/>
              </a:rPr>
              <a:t>distinguish[es] between applicants  that pose </a:t>
            </a:r>
            <a:r>
              <a:rPr sz="1200" dirty="0">
                <a:latin typeface="Calibri"/>
                <a:cs typeface="Calibri"/>
              </a:rPr>
              <a:t>an </a:t>
            </a:r>
            <a:r>
              <a:rPr sz="1200" spc="-5" dirty="0">
                <a:latin typeface="Calibri"/>
                <a:cs typeface="Calibri"/>
              </a:rPr>
              <a:t>acceptable level of </a:t>
            </a:r>
            <a:r>
              <a:rPr sz="1200" dirty="0">
                <a:latin typeface="Calibri"/>
                <a:cs typeface="Calibri"/>
              </a:rPr>
              <a:t>risk and </a:t>
            </a:r>
            <a:r>
              <a:rPr sz="1200" spc="-5" dirty="0">
                <a:latin typeface="Calibri"/>
                <a:cs typeface="Calibri"/>
              </a:rPr>
              <a:t>those that  do </a:t>
            </a:r>
            <a:r>
              <a:rPr sz="1200" spc="-20" dirty="0">
                <a:latin typeface="Calibri"/>
                <a:cs typeface="Calibri"/>
              </a:rPr>
              <a:t>not.” </a:t>
            </a:r>
            <a:r>
              <a:rPr sz="1200" i="1" spc="-5" dirty="0">
                <a:latin typeface="Calibri"/>
                <a:cs typeface="Calibri"/>
              </a:rPr>
              <a:t>El </a:t>
            </a:r>
            <a:r>
              <a:rPr sz="1200" i="1" spc="-40" dirty="0">
                <a:latin typeface="Calibri"/>
                <a:cs typeface="Calibri"/>
              </a:rPr>
              <a:t>v. </a:t>
            </a:r>
            <a:r>
              <a:rPr sz="1200" i="1" spc="-5" dirty="0">
                <a:latin typeface="Calibri"/>
                <a:cs typeface="Calibri"/>
              </a:rPr>
              <a:t>Southeastern </a:t>
            </a:r>
            <a:r>
              <a:rPr sz="1200" i="1" spc="-10" dirty="0">
                <a:latin typeface="Calibri"/>
                <a:cs typeface="Calibri"/>
              </a:rPr>
              <a:t>Pennsylvania  Transportation </a:t>
            </a:r>
            <a:r>
              <a:rPr sz="1200" i="1" spc="-5" dirty="0">
                <a:latin typeface="Calibri"/>
                <a:cs typeface="Calibri"/>
              </a:rPr>
              <a:t>Authority</a:t>
            </a:r>
            <a:r>
              <a:rPr sz="1200" spc="-5" dirty="0">
                <a:latin typeface="Calibri"/>
                <a:cs typeface="Calibri"/>
              </a:rPr>
              <a:t>, 479 </a:t>
            </a:r>
            <a:r>
              <a:rPr sz="1200" spc="-35" dirty="0">
                <a:latin typeface="Calibri"/>
                <a:cs typeface="Calibri"/>
              </a:rPr>
              <a:t>F.3d </a:t>
            </a:r>
            <a:r>
              <a:rPr sz="1200" spc="-5" dirty="0">
                <a:latin typeface="Calibri"/>
                <a:cs typeface="Calibri"/>
              </a:rPr>
              <a:t>232 </a:t>
            </a:r>
            <a:r>
              <a:rPr sz="1200" dirty="0">
                <a:latin typeface="Calibri"/>
                <a:cs typeface="Calibri"/>
              </a:rPr>
              <a:t>(3d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spc="-35" dirty="0">
                <a:latin typeface="Calibri"/>
                <a:cs typeface="Calibri"/>
              </a:rPr>
              <a:t>Cir.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20"/>
              </a:lnSpc>
            </a:pPr>
            <a:r>
              <a:rPr sz="1200" spc="-5" dirty="0">
                <a:latin typeface="Calibri"/>
                <a:cs typeface="Calibri"/>
              </a:rPr>
              <a:t>2007).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61050" y="4388551"/>
            <a:ext cx="3129915" cy="691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1700"/>
              </a:lnSpc>
              <a:buChar char="•"/>
              <a:tabLst>
                <a:tab pos="127000" algn="l"/>
              </a:tabLst>
            </a:pPr>
            <a:r>
              <a:rPr sz="1200" spc="-5" dirty="0">
                <a:latin typeface="Calibri"/>
                <a:cs typeface="Calibri"/>
              </a:rPr>
              <a:t>The case also criticized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then </a:t>
            </a:r>
            <a:r>
              <a:rPr sz="1200" spc="-10" dirty="0">
                <a:latin typeface="Calibri"/>
                <a:cs typeface="Calibri"/>
              </a:rPr>
              <a:t>EEOC  enforcement </a:t>
            </a:r>
            <a:r>
              <a:rPr sz="1200" dirty="0">
                <a:latin typeface="Calibri"/>
                <a:cs typeface="Calibri"/>
              </a:rPr>
              <a:t>guidelines as </a:t>
            </a:r>
            <a:r>
              <a:rPr sz="1200" spc="-5" dirty="0">
                <a:latin typeface="Calibri"/>
                <a:cs typeface="Calibri"/>
              </a:rPr>
              <a:t>failing </a:t>
            </a:r>
            <a:r>
              <a:rPr sz="1200" spc="-10" dirty="0">
                <a:latin typeface="Calibri"/>
                <a:cs typeface="Calibri"/>
              </a:rPr>
              <a:t>to “substantively  </a:t>
            </a:r>
            <a:r>
              <a:rPr sz="1200" spc="-5" dirty="0">
                <a:latin typeface="Calibri"/>
                <a:cs typeface="Calibri"/>
              </a:rPr>
              <a:t>analyze” </a:t>
            </a:r>
            <a:r>
              <a:rPr sz="1200" dirty="0">
                <a:latin typeface="Calibri"/>
                <a:cs typeface="Calibri"/>
              </a:rPr>
              <a:t>Title </a:t>
            </a:r>
            <a:r>
              <a:rPr sz="1200" spc="-5" dirty="0">
                <a:latin typeface="Calibri"/>
                <a:cs typeface="Calibri"/>
              </a:rPr>
              <a:t>VII, and thus not </a:t>
            </a:r>
            <a:r>
              <a:rPr sz="1200" spc="-10" dirty="0">
                <a:latin typeface="Calibri"/>
                <a:cs typeface="Calibri"/>
              </a:rPr>
              <a:t>“entitled to great  </a:t>
            </a:r>
            <a:r>
              <a:rPr sz="1200" spc="-15" dirty="0">
                <a:latin typeface="Calibri"/>
                <a:cs typeface="Calibri"/>
              </a:rPr>
              <a:t>deference.”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7541" y="579882"/>
            <a:ext cx="4796155" cy="1065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105"/>
              </a:lnSpc>
            </a:pPr>
            <a:r>
              <a:rPr dirty="0">
                <a:solidFill>
                  <a:srgbClr val="83786E"/>
                </a:solidFill>
              </a:rPr>
              <a:t>The EEOC’s</a:t>
            </a:r>
            <a:r>
              <a:rPr spc="-110" dirty="0">
                <a:solidFill>
                  <a:srgbClr val="83786E"/>
                </a:solidFill>
              </a:rPr>
              <a:t> </a:t>
            </a:r>
            <a:r>
              <a:rPr spc="-5" dirty="0">
                <a:solidFill>
                  <a:srgbClr val="83786E"/>
                </a:solidFill>
              </a:rPr>
              <a:t>2012</a:t>
            </a:r>
          </a:p>
          <a:p>
            <a:pPr marL="12700">
              <a:lnSpc>
                <a:spcPts val="4105"/>
              </a:lnSpc>
            </a:pPr>
            <a:r>
              <a:rPr dirty="0">
                <a:solidFill>
                  <a:srgbClr val="83786E"/>
                </a:solidFill>
              </a:rPr>
              <a:t>Enforcement</a:t>
            </a:r>
            <a:r>
              <a:rPr spc="-125" dirty="0">
                <a:solidFill>
                  <a:srgbClr val="83786E"/>
                </a:solidFill>
              </a:rPr>
              <a:t> </a:t>
            </a:r>
            <a:r>
              <a:rPr spc="-5" dirty="0">
                <a:solidFill>
                  <a:srgbClr val="83786E"/>
                </a:solidFill>
              </a:rPr>
              <a:t>Guidance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7541" y="2303017"/>
            <a:ext cx="5440045" cy="2519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111125" indent="-171450">
              <a:lnSpc>
                <a:spcPts val="1730"/>
              </a:lnSpc>
              <a:buFont typeface="Wingdings"/>
              <a:buChar char=""/>
              <a:tabLst>
                <a:tab pos="184150" algn="l"/>
              </a:tabLst>
            </a:pP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spc="-15" dirty="0">
                <a:latin typeface="Calibri"/>
                <a:cs typeface="Calibri"/>
              </a:rPr>
              <a:t>EEOC </a:t>
            </a:r>
            <a:r>
              <a:rPr sz="1600" spc="-5" dirty="0">
                <a:latin typeface="Calibri"/>
                <a:cs typeface="Calibri"/>
              </a:rPr>
              <a:t>had </a:t>
            </a:r>
            <a:r>
              <a:rPr sz="1600" spc="-10" dirty="0">
                <a:latin typeface="Calibri"/>
                <a:cs typeface="Calibri"/>
              </a:rPr>
              <a:t>provided general </a:t>
            </a:r>
            <a:r>
              <a:rPr sz="1600" spc="-5" dirty="0">
                <a:latin typeface="Calibri"/>
                <a:cs typeface="Calibri"/>
              </a:rPr>
              <a:t>guidance on selecting  employees </a:t>
            </a:r>
            <a:r>
              <a:rPr sz="1600" dirty="0">
                <a:latin typeface="Calibri"/>
                <a:cs typeface="Calibri"/>
              </a:rPr>
              <a:t>and </a:t>
            </a:r>
            <a:r>
              <a:rPr sz="1600" spc="-5" dirty="0">
                <a:latin typeface="Calibri"/>
                <a:cs typeface="Calibri"/>
              </a:rPr>
              <a:t>specific guidance on use of criminal </a:t>
            </a:r>
            <a:r>
              <a:rPr sz="1600" spc="-10" dirty="0">
                <a:latin typeface="Calibri"/>
                <a:cs typeface="Calibri"/>
              </a:rPr>
              <a:t>records,  </a:t>
            </a:r>
            <a:r>
              <a:rPr sz="1600" dirty="0">
                <a:latin typeface="Calibri"/>
                <a:cs typeface="Calibri"/>
              </a:rPr>
              <a:t>but the </a:t>
            </a:r>
            <a:r>
              <a:rPr sz="1600" spc="-5" dirty="0">
                <a:latin typeface="Calibri"/>
                <a:cs typeface="Calibri"/>
              </a:rPr>
              <a:t>2012 </a:t>
            </a:r>
            <a:r>
              <a:rPr sz="1600" spc="-10" dirty="0">
                <a:latin typeface="Calibri"/>
                <a:cs typeface="Calibri"/>
              </a:rPr>
              <a:t>Enforcement </a:t>
            </a:r>
            <a:r>
              <a:rPr sz="1600" spc="-5" dirty="0">
                <a:latin typeface="Calibri"/>
                <a:cs typeface="Calibri"/>
              </a:rPr>
              <a:t>Guidance </a:t>
            </a:r>
            <a:r>
              <a:rPr sz="1600" dirty="0">
                <a:latin typeface="Calibri"/>
                <a:cs typeface="Calibri"/>
              </a:rPr>
              <a:t>is </a:t>
            </a: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spc="-10" dirty="0">
                <a:latin typeface="Calibri"/>
                <a:cs typeface="Calibri"/>
              </a:rPr>
              <a:t>EEOC’s </a:t>
            </a:r>
            <a:r>
              <a:rPr sz="1600" spc="-5" dirty="0">
                <a:latin typeface="Calibri"/>
                <a:cs typeface="Calibri"/>
              </a:rPr>
              <a:t>most </a:t>
            </a:r>
            <a:r>
              <a:rPr sz="1600" spc="-10" dirty="0">
                <a:latin typeface="Calibri"/>
                <a:cs typeface="Calibri"/>
              </a:rPr>
              <a:t>recent  </a:t>
            </a:r>
            <a:r>
              <a:rPr sz="1600" spc="-15" dirty="0">
                <a:latin typeface="Calibri"/>
                <a:cs typeface="Calibri"/>
              </a:rPr>
              <a:t>statement </a:t>
            </a:r>
            <a:r>
              <a:rPr sz="1600" spc="-5" dirty="0">
                <a:latin typeface="Calibri"/>
                <a:cs typeface="Calibri"/>
              </a:rPr>
              <a:t>on </a:t>
            </a:r>
            <a:r>
              <a:rPr sz="1600" dirty="0">
                <a:latin typeface="Calibri"/>
                <a:cs typeface="Calibri"/>
              </a:rPr>
              <a:t>the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issue.</a:t>
            </a:r>
            <a:endParaRPr sz="160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spcBef>
                <a:spcPts val="580"/>
              </a:spcBef>
              <a:buFont typeface="Wingdings"/>
              <a:buChar char=""/>
              <a:tabLst>
                <a:tab pos="184150" algn="l"/>
              </a:tabLst>
            </a:pPr>
            <a:r>
              <a:rPr sz="1600" spc="-5" dirty="0">
                <a:latin typeface="Calibri"/>
                <a:cs typeface="Calibri"/>
              </a:rPr>
              <a:t>Adopts </a:t>
            </a:r>
            <a:r>
              <a:rPr sz="1600" dirty="0">
                <a:latin typeface="Calibri"/>
                <a:cs typeface="Calibri"/>
              </a:rPr>
              <a:t>the </a:t>
            </a:r>
            <a:r>
              <a:rPr sz="1600" i="1" dirty="0">
                <a:latin typeface="Calibri"/>
                <a:cs typeface="Calibri"/>
              </a:rPr>
              <a:t>Green</a:t>
            </a:r>
            <a:r>
              <a:rPr sz="1600" i="1" spc="-6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Factors.</a:t>
            </a:r>
            <a:endParaRPr sz="1600">
              <a:latin typeface="Calibri"/>
              <a:cs typeface="Calibri"/>
            </a:endParaRPr>
          </a:p>
          <a:p>
            <a:pPr marL="184150" marR="305435" indent="-171450">
              <a:lnSpc>
                <a:spcPts val="1730"/>
              </a:lnSpc>
              <a:spcBef>
                <a:spcPts val="819"/>
              </a:spcBef>
              <a:buFont typeface="Wingdings"/>
              <a:buChar char=""/>
              <a:tabLst>
                <a:tab pos="184150" algn="l"/>
              </a:tabLst>
            </a:pPr>
            <a:r>
              <a:rPr sz="1600" spc="-10" dirty="0">
                <a:latin typeface="Calibri"/>
                <a:cs typeface="Calibri"/>
              </a:rPr>
              <a:t>Substantially more </a:t>
            </a:r>
            <a:r>
              <a:rPr sz="1600" spc="-5" dirty="0">
                <a:latin typeface="Calibri"/>
                <a:cs typeface="Calibri"/>
              </a:rPr>
              <a:t>detailed </a:t>
            </a:r>
            <a:r>
              <a:rPr sz="1600" dirty="0">
                <a:latin typeface="Calibri"/>
                <a:cs typeface="Calibri"/>
              </a:rPr>
              <a:t>than </a:t>
            </a:r>
            <a:r>
              <a:rPr sz="1600" spc="-5" dirty="0">
                <a:latin typeface="Calibri"/>
                <a:cs typeface="Calibri"/>
              </a:rPr>
              <a:t>guidelines criticized by </a:t>
            </a:r>
            <a:r>
              <a:rPr sz="1600" i="1" spc="-5" dirty="0">
                <a:latin typeface="Calibri"/>
                <a:cs typeface="Calibri"/>
              </a:rPr>
              <a:t>El </a:t>
            </a:r>
            <a:r>
              <a:rPr sz="1600" i="1" spc="-55" dirty="0">
                <a:latin typeface="Calibri"/>
                <a:cs typeface="Calibri"/>
              </a:rPr>
              <a:t>v.  </a:t>
            </a:r>
            <a:r>
              <a:rPr sz="1600" i="1" spc="-25" dirty="0">
                <a:latin typeface="Calibri"/>
                <a:cs typeface="Calibri"/>
              </a:rPr>
              <a:t>SEPTA</a:t>
            </a:r>
            <a:r>
              <a:rPr sz="1600" spc="-25" dirty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marL="184150" marR="5080" indent="-171450">
              <a:lnSpc>
                <a:spcPts val="1730"/>
              </a:lnSpc>
              <a:spcBef>
                <a:spcPts val="800"/>
              </a:spcBef>
              <a:buFont typeface="Wingdings"/>
              <a:buChar char=""/>
              <a:tabLst>
                <a:tab pos="184150" algn="l"/>
              </a:tabLst>
            </a:pPr>
            <a:r>
              <a:rPr sz="1600" spc="-10" dirty="0">
                <a:latin typeface="Calibri"/>
                <a:cs typeface="Calibri"/>
              </a:rPr>
              <a:t>Available at  </a:t>
            </a:r>
            <a:r>
              <a:rPr sz="1600" u="heavy" spc="-10" dirty="0">
                <a:solidFill>
                  <a:srgbClr val="6DAC1C"/>
                </a:solidFill>
                <a:latin typeface="Calibri"/>
                <a:cs typeface="Calibri"/>
                <a:hlinkClick r:id="rId2"/>
              </a:rPr>
              <a:t>http://www.eeoc.gov/laws/guidance/upload/arrest_conviction.  </a:t>
            </a:r>
            <a:r>
              <a:rPr sz="1600" u="heavy" spc="-5" dirty="0">
                <a:solidFill>
                  <a:srgbClr val="6DAC1C"/>
                </a:solidFill>
                <a:latin typeface="Calibri"/>
                <a:cs typeface="Calibri"/>
                <a:hlinkClick r:id="rId2"/>
              </a:rPr>
              <a:t>pdf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65897" y="857250"/>
            <a:ext cx="1578610" cy="5143500"/>
          </a:xfrm>
          <a:custGeom>
            <a:avLst/>
            <a:gdLst/>
            <a:ahLst/>
            <a:cxnLst/>
            <a:rect l="l" t="t" r="r" b="b"/>
            <a:pathLst>
              <a:path w="1578609" h="5143500">
                <a:moveTo>
                  <a:pt x="0" y="5143500"/>
                </a:moveTo>
                <a:lnTo>
                  <a:pt x="1578102" y="5143500"/>
                </a:lnTo>
                <a:lnTo>
                  <a:pt x="1578102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3674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86931" y="2626232"/>
            <a:ext cx="1605280" cy="1606550"/>
          </a:xfrm>
          <a:custGeom>
            <a:avLst/>
            <a:gdLst/>
            <a:ahLst/>
            <a:cxnLst/>
            <a:rect l="l" t="t" r="r" b="b"/>
            <a:pathLst>
              <a:path w="1605279" h="1606550">
                <a:moveTo>
                  <a:pt x="802386" y="0"/>
                </a:moveTo>
                <a:lnTo>
                  <a:pt x="753511" y="1465"/>
                </a:lnTo>
                <a:lnTo>
                  <a:pt x="705410" y="5806"/>
                </a:lnTo>
                <a:lnTo>
                  <a:pt x="658167" y="12938"/>
                </a:lnTo>
                <a:lnTo>
                  <a:pt x="611866" y="22777"/>
                </a:lnTo>
                <a:lnTo>
                  <a:pt x="566590" y="35240"/>
                </a:lnTo>
                <a:lnTo>
                  <a:pt x="522424" y="50241"/>
                </a:lnTo>
                <a:lnTo>
                  <a:pt x="479452" y="67698"/>
                </a:lnTo>
                <a:lnTo>
                  <a:pt x="437758" y="87527"/>
                </a:lnTo>
                <a:lnTo>
                  <a:pt x="397425" y="109643"/>
                </a:lnTo>
                <a:lnTo>
                  <a:pt x="358538" y="133962"/>
                </a:lnTo>
                <a:lnTo>
                  <a:pt x="321180" y="160401"/>
                </a:lnTo>
                <a:lnTo>
                  <a:pt x="285436" y="188875"/>
                </a:lnTo>
                <a:lnTo>
                  <a:pt x="251389" y="219301"/>
                </a:lnTo>
                <a:lnTo>
                  <a:pt x="219124" y="251594"/>
                </a:lnTo>
                <a:lnTo>
                  <a:pt x="188725" y="285671"/>
                </a:lnTo>
                <a:lnTo>
                  <a:pt x="160274" y="321448"/>
                </a:lnTo>
                <a:lnTo>
                  <a:pt x="133858" y="358840"/>
                </a:lnTo>
                <a:lnTo>
                  <a:pt x="109558" y="397763"/>
                </a:lnTo>
                <a:lnTo>
                  <a:pt x="87460" y="438135"/>
                </a:lnTo>
                <a:lnTo>
                  <a:pt x="67647" y="479870"/>
                </a:lnTo>
                <a:lnTo>
                  <a:pt x="50204" y="522885"/>
                </a:lnTo>
                <a:lnTo>
                  <a:pt x="35213" y="567096"/>
                </a:lnTo>
                <a:lnTo>
                  <a:pt x="22760" y="612418"/>
                </a:lnTo>
                <a:lnTo>
                  <a:pt x="12928" y="658769"/>
                </a:lnTo>
                <a:lnTo>
                  <a:pt x="5802" y="706063"/>
                </a:lnTo>
                <a:lnTo>
                  <a:pt x="1464" y="754217"/>
                </a:lnTo>
                <a:lnTo>
                  <a:pt x="0" y="803147"/>
                </a:lnTo>
                <a:lnTo>
                  <a:pt x="1464" y="852078"/>
                </a:lnTo>
                <a:lnTo>
                  <a:pt x="5802" y="900232"/>
                </a:lnTo>
                <a:lnTo>
                  <a:pt x="12928" y="947526"/>
                </a:lnTo>
                <a:lnTo>
                  <a:pt x="22760" y="993877"/>
                </a:lnTo>
                <a:lnTo>
                  <a:pt x="35213" y="1039199"/>
                </a:lnTo>
                <a:lnTo>
                  <a:pt x="50204" y="1083410"/>
                </a:lnTo>
                <a:lnTo>
                  <a:pt x="67647" y="1126425"/>
                </a:lnTo>
                <a:lnTo>
                  <a:pt x="87460" y="1168160"/>
                </a:lnTo>
                <a:lnTo>
                  <a:pt x="109558" y="1208531"/>
                </a:lnTo>
                <a:lnTo>
                  <a:pt x="133858" y="1247455"/>
                </a:lnTo>
                <a:lnTo>
                  <a:pt x="160274" y="1284847"/>
                </a:lnTo>
                <a:lnTo>
                  <a:pt x="188725" y="1320624"/>
                </a:lnTo>
                <a:lnTo>
                  <a:pt x="219124" y="1354701"/>
                </a:lnTo>
                <a:lnTo>
                  <a:pt x="251389" y="1386994"/>
                </a:lnTo>
                <a:lnTo>
                  <a:pt x="285436" y="1417420"/>
                </a:lnTo>
                <a:lnTo>
                  <a:pt x="321180" y="1445894"/>
                </a:lnTo>
                <a:lnTo>
                  <a:pt x="358538" y="1472333"/>
                </a:lnTo>
                <a:lnTo>
                  <a:pt x="397425" y="1496652"/>
                </a:lnTo>
                <a:lnTo>
                  <a:pt x="437758" y="1518768"/>
                </a:lnTo>
                <a:lnTo>
                  <a:pt x="479452" y="1538597"/>
                </a:lnTo>
                <a:lnTo>
                  <a:pt x="522424" y="1556054"/>
                </a:lnTo>
                <a:lnTo>
                  <a:pt x="566590" y="1571055"/>
                </a:lnTo>
                <a:lnTo>
                  <a:pt x="611866" y="1583518"/>
                </a:lnTo>
                <a:lnTo>
                  <a:pt x="658167" y="1593357"/>
                </a:lnTo>
                <a:lnTo>
                  <a:pt x="705410" y="1600489"/>
                </a:lnTo>
                <a:lnTo>
                  <a:pt x="753511" y="1604830"/>
                </a:lnTo>
                <a:lnTo>
                  <a:pt x="802386" y="1606295"/>
                </a:lnTo>
                <a:lnTo>
                  <a:pt x="851260" y="1604830"/>
                </a:lnTo>
                <a:lnTo>
                  <a:pt x="899361" y="1600489"/>
                </a:lnTo>
                <a:lnTo>
                  <a:pt x="946604" y="1593357"/>
                </a:lnTo>
                <a:lnTo>
                  <a:pt x="992905" y="1583518"/>
                </a:lnTo>
                <a:lnTo>
                  <a:pt x="1038181" y="1571055"/>
                </a:lnTo>
                <a:lnTo>
                  <a:pt x="1082347" y="1556054"/>
                </a:lnTo>
                <a:lnTo>
                  <a:pt x="1125319" y="1538597"/>
                </a:lnTo>
                <a:lnTo>
                  <a:pt x="1167013" y="1518768"/>
                </a:lnTo>
                <a:lnTo>
                  <a:pt x="1207346" y="1496652"/>
                </a:lnTo>
                <a:lnTo>
                  <a:pt x="1246233" y="1472333"/>
                </a:lnTo>
                <a:lnTo>
                  <a:pt x="1283591" y="1445894"/>
                </a:lnTo>
                <a:lnTo>
                  <a:pt x="1319335" y="1417420"/>
                </a:lnTo>
                <a:lnTo>
                  <a:pt x="1353382" y="1386994"/>
                </a:lnTo>
                <a:lnTo>
                  <a:pt x="1385647" y="1354701"/>
                </a:lnTo>
                <a:lnTo>
                  <a:pt x="1416046" y="1320624"/>
                </a:lnTo>
                <a:lnTo>
                  <a:pt x="1444497" y="1284847"/>
                </a:lnTo>
                <a:lnTo>
                  <a:pt x="1470913" y="1247455"/>
                </a:lnTo>
                <a:lnTo>
                  <a:pt x="1495213" y="1208531"/>
                </a:lnTo>
                <a:lnTo>
                  <a:pt x="1517311" y="1168160"/>
                </a:lnTo>
                <a:lnTo>
                  <a:pt x="1537124" y="1126425"/>
                </a:lnTo>
                <a:lnTo>
                  <a:pt x="1554567" y="1083410"/>
                </a:lnTo>
                <a:lnTo>
                  <a:pt x="1569558" y="1039199"/>
                </a:lnTo>
                <a:lnTo>
                  <a:pt x="1582011" y="993877"/>
                </a:lnTo>
                <a:lnTo>
                  <a:pt x="1591843" y="947526"/>
                </a:lnTo>
                <a:lnTo>
                  <a:pt x="1598969" y="900232"/>
                </a:lnTo>
                <a:lnTo>
                  <a:pt x="1603307" y="852078"/>
                </a:lnTo>
                <a:lnTo>
                  <a:pt x="1604772" y="803147"/>
                </a:lnTo>
                <a:lnTo>
                  <a:pt x="1603307" y="754217"/>
                </a:lnTo>
                <a:lnTo>
                  <a:pt x="1598969" y="706063"/>
                </a:lnTo>
                <a:lnTo>
                  <a:pt x="1591843" y="658769"/>
                </a:lnTo>
                <a:lnTo>
                  <a:pt x="1582011" y="612418"/>
                </a:lnTo>
                <a:lnTo>
                  <a:pt x="1569558" y="567096"/>
                </a:lnTo>
                <a:lnTo>
                  <a:pt x="1554567" y="522885"/>
                </a:lnTo>
                <a:lnTo>
                  <a:pt x="1537124" y="479870"/>
                </a:lnTo>
                <a:lnTo>
                  <a:pt x="1517311" y="438135"/>
                </a:lnTo>
                <a:lnTo>
                  <a:pt x="1495213" y="397763"/>
                </a:lnTo>
                <a:lnTo>
                  <a:pt x="1470913" y="358840"/>
                </a:lnTo>
                <a:lnTo>
                  <a:pt x="1444497" y="321448"/>
                </a:lnTo>
                <a:lnTo>
                  <a:pt x="1416046" y="285671"/>
                </a:lnTo>
                <a:lnTo>
                  <a:pt x="1385647" y="251594"/>
                </a:lnTo>
                <a:lnTo>
                  <a:pt x="1353382" y="219301"/>
                </a:lnTo>
                <a:lnTo>
                  <a:pt x="1319335" y="188875"/>
                </a:lnTo>
                <a:lnTo>
                  <a:pt x="1283591" y="160401"/>
                </a:lnTo>
                <a:lnTo>
                  <a:pt x="1246233" y="133962"/>
                </a:lnTo>
                <a:lnTo>
                  <a:pt x="1207346" y="109643"/>
                </a:lnTo>
                <a:lnTo>
                  <a:pt x="1167013" y="87527"/>
                </a:lnTo>
                <a:lnTo>
                  <a:pt x="1125319" y="67698"/>
                </a:lnTo>
                <a:lnTo>
                  <a:pt x="1082347" y="50241"/>
                </a:lnTo>
                <a:lnTo>
                  <a:pt x="1038181" y="35240"/>
                </a:lnTo>
                <a:lnTo>
                  <a:pt x="992905" y="22777"/>
                </a:lnTo>
                <a:lnTo>
                  <a:pt x="946604" y="12938"/>
                </a:lnTo>
                <a:lnTo>
                  <a:pt x="899361" y="5806"/>
                </a:lnTo>
                <a:lnTo>
                  <a:pt x="851260" y="1465"/>
                </a:lnTo>
                <a:lnTo>
                  <a:pt x="8023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86931" y="2626232"/>
            <a:ext cx="1605280" cy="1606550"/>
          </a:xfrm>
          <a:custGeom>
            <a:avLst/>
            <a:gdLst/>
            <a:ahLst/>
            <a:cxnLst/>
            <a:rect l="l" t="t" r="r" b="b"/>
            <a:pathLst>
              <a:path w="1605279" h="1606550">
                <a:moveTo>
                  <a:pt x="0" y="803147"/>
                </a:moveTo>
                <a:lnTo>
                  <a:pt x="1464" y="754217"/>
                </a:lnTo>
                <a:lnTo>
                  <a:pt x="5802" y="706063"/>
                </a:lnTo>
                <a:lnTo>
                  <a:pt x="12928" y="658769"/>
                </a:lnTo>
                <a:lnTo>
                  <a:pt x="22760" y="612418"/>
                </a:lnTo>
                <a:lnTo>
                  <a:pt x="35213" y="567096"/>
                </a:lnTo>
                <a:lnTo>
                  <a:pt x="50204" y="522885"/>
                </a:lnTo>
                <a:lnTo>
                  <a:pt x="67647" y="479870"/>
                </a:lnTo>
                <a:lnTo>
                  <a:pt x="87460" y="438135"/>
                </a:lnTo>
                <a:lnTo>
                  <a:pt x="109558" y="397763"/>
                </a:lnTo>
                <a:lnTo>
                  <a:pt x="133858" y="358840"/>
                </a:lnTo>
                <a:lnTo>
                  <a:pt x="160274" y="321448"/>
                </a:lnTo>
                <a:lnTo>
                  <a:pt x="188725" y="285671"/>
                </a:lnTo>
                <a:lnTo>
                  <a:pt x="219124" y="251594"/>
                </a:lnTo>
                <a:lnTo>
                  <a:pt x="251389" y="219301"/>
                </a:lnTo>
                <a:lnTo>
                  <a:pt x="285436" y="188875"/>
                </a:lnTo>
                <a:lnTo>
                  <a:pt x="321180" y="160401"/>
                </a:lnTo>
                <a:lnTo>
                  <a:pt x="358538" y="133962"/>
                </a:lnTo>
                <a:lnTo>
                  <a:pt x="397425" y="109643"/>
                </a:lnTo>
                <a:lnTo>
                  <a:pt x="437758" y="87527"/>
                </a:lnTo>
                <a:lnTo>
                  <a:pt x="479452" y="67698"/>
                </a:lnTo>
                <a:lnTo>
                  <a:pt x="522424" y="50241"/>
                </a:lnTo>
                <a:lnTo>
                  <a:pt x="566590" y="35240"/>
                </a:lnTo>
                <a:lnTo>
                  <a:pt x="611866" y="22777"/>
                </a:lnTo>
                <a:lnTo>
                  <a:pt x="658167" y="12938"/>
                </a:lnTo>
                <a:lnTo>
                  <a:pt x="705410" y="5806"/>
                </a:lnTo>
                <a:lnTo>
                  <a:pt x="753511" y="1465"/>
                </a:lnTo>
                <a:lnTo>
                  <a:pt x="802386" y="0"/>
                </a:lnTo>
                <a:lnTo>
                  <a:pt x="851260" y="1465"/>
                </a:lnTo>
                <a:lnTo>
                  <a:pt x="899361" y="5806"/>
                </a:lnTo>
                <a:lnTo>
                  <a:pt x="946604" y="12938"/>
                </a:lnTo>
                <a:lnTo>
                  <a:pt x="992905" y="22777"/>
                </a:lnTo>
                <a:lnTo>
                  <a:pt x="1038181" y="35240"/>
                </a:lnTo>
                <a:lnTo>
                  <a:pt x="1082347" y="50241"/>
                </a:lnTo>
                <a:lnTo>
                  <a:pt x="1125319" y="67698"/>
                </a:lnTo>
                <a:lnTo>
                  <a:pt x="1167013" y="87527"/>
                </a:lnTo>
                <a:lnTo>
                  <a:pt x="1207346" y="109643"/>
                </a:lnTo>
                <a:lnTo>
                  <a:pt x="1246233" y="133962"/>
                </a:lnTo>
                <a:lnTo>
                  <a:pt x="1283591" y="160401"/>
                </a:lnTo>
                <a:lnTo>
                  <a:pt x="1319335" y="188875"/>
                </a:lnTo>
                <a:lnTo>
                  <a:pt x="1353382" y="219301"/>
                </a:lnTo>
                <a:lnTo>
                  <a:pt x="1385647" y="251594"/>
                </a:lnTo>
                <a:lnTo>
                  <a:pt x="1416046" y="285671"/>
                </a:lnTo>
                <a:lnTo>
                  <a:pt x="1444497" y="321448"/>
                </a:lnTo>
                <a:lnTo>
                  <a:pt x="1470913" y="358840"/>
                </a:lnTo>
                <a:lnTo>
                  <a:pt x="1495213" y="397763"/>
                </a:lnTo>
                <a:lnTo>
                  <a:pt x="1517311" y="438135"/>
                </a:lnTo>
                <a:lnTo>
                  <a:pt x="1537124" y="479870"/>
                </a:lnTo>
                <a:lnTo>
                  <a:pt x="1554567" y="522885"/>
                </a:lnTo>
                <a:lnTo>
                  <a:pt x="1569558" y="567096"/>
                </a:lnTo>
                <a:lnTo>
                  <a:pt x="1582011" y="612418"/>
                </a:lnTo>
                <a:lnTo>
                  <a:pt x="1591843" y="658769"/>
                </a:lnTo>
                <a:lnTo>
                  <a:pt x="1598969" y="706063"/>
                </a:lnTo>
                <a:lnTo>
                  <a:pt x="1603307" y="754217"/>
                </a:lnTo>
                <a:lnTo>
                  <a:pt x="1604772" y="803147"/>
                </a:lnTo>
                <a:lnTo>
                  <a:pt x="1603307" y="852078"/>
                </a:lnTo>
                <a:lnTo>
                  <a:pt x="1598969" y="900232"/>
                </a:lnTo>
                <a:lnTo>
                  <a:pt x="1591843" y="947526"/>
                </a:lnTo>
                <a:lnTo>
                  <a:pt x="1582011" y="993877"/>
                </a:lnTo>
                <a:lnTo>
                  <a:pt x="1569558" y="1039199"/>
                </a:lnTo>
                <a:lnTo>
                  <a:pt x="1554567" y="1083410"/>
                </a:lnTo>
                <a:lnTo>
                  <a:pt x="1537124" y="1126425"/>
                </a:lnTo>
                <a:lnTo>
                  <a:pt x="1517311" y="1168160"/>
                </a:lnTo>
                <a:lnTo>
                  <a:pt x="1495213" y="1208531"/>
                </a:lnTo>
                <a:lnTo>
                  <a:pt x="1470913" y="1247455"/>
                </a:lnTo>
                <a:lnTo>
                  <a:pt x="1444497" y="1284847"/>
                </a:lnTo>
                <a:lnTo>
                  <a:pt x="1416046" y="1320624"/>
                </a:lnTo>
                <a:lnTo>
                  <a:pt x="1385647" y="1354701"/>
                </a:lnTo>
                <a:lnTo>
                  <a:pt x="1353382" y="1386994"/>
                </a:lnTo>
                <a:lnTo>
                  <a:pt x="1319335" y="1417420"/>
                </a:lnTo>
                <a:lnTo>
                  <a:pt x="1283591" y="1445894"/>
                </a:lnTo>
                <a:lnTo>
                  <a:pt x="1246233" y="1472333"/>
                </a:lnTo>
                <a:lnTo>
                  <a:pt x="1207346" y="1496652"/>
                </a:lnTo>
                <a:lnTo>
                  <a:pt x="1167013" y="1518768"/>
                </a:lnTo>
                <a:lnTo>
                  <a:pt x="1125319" y="1538597"/>
                </a:lnTo>
                <a:lnTo>
                  <a:pt x="1082347" y="1556054"/>
                </a:lnTo>
                <a:lnTo>
                  <a:pt x="1038181" y="1571055"/>
                </a:lnTo>
                <a:lnTo>
                  <a:pt x="992905" y="1583518"/>
                </a:lnTo>
                <a:lnTo>
                  <a:pt x="946604" y="1593357"/>
                </a:lnTo>
                <a:lnTo>
                  <a:pt x="899361" y="1600489"/>
                </a:lnTo>
                <a:lnTo>
                  <a:pt x="851260" y="1604830"/>
                </a:lnTo>
                <a:lnTo>
                  <a:pt x="802386" y="1606295"/>
                </a:lnTo>
                <a:lnTo>
                  <a:pt x="753511" y="1604830"/>
                </a:lnTo>
                <a:lnTo>
                  <a:pt x="705410" y="1600489"/>
                </a:lnTo>
                <a:lnTo>
                  <a:pt x="658167" y="1593357"/>
                </a:lnTo>
                <a:lnTo>
                  <a:pt x="611866" y="1583518"/>
                </a:lnTo>
                <a:lnTo>
                  <a:pt x="566590" y="1571055"/>
                </a:lnTo>
                <a:lnTo>
                  <a:pt x="522424" y="1556054"/>
                </a:lnTo>
                <a:lnTo>
                  <a:pt x="479452" y="1538597"/>
                </a:lnTo>
                <a:lnTo>
                  <a:pt x="437758" y="1518768"/>
                </a:lnTo>
                <a:lnTo>
                  <a:pt x="397425" y="1496652"/>
                </a:lnTo>
                <a:lnTo>
                  <a:pt x="358538" y="1472333"/>
                </a:lnTo>
                <a:lnTo>
                  <a:pt x="321180" y="1445894"/>
                </a:lnTo>
                <a:lnTo>
                  <a:pt x="285436" y="1417420"/>
                </a:lnTo>
                <a:lnTo>
                  <a:pt x="251389" y="1386994"/>
                </a:lnTo>
                <a:lnTo>
                  <a:pt x="219124" y="1354701"/>
                </a:lnTo>
                <a:lnTo>
                  <a:pt x="188725" y="1320624"/>
                </a:lnTo>
                <a:lnTo>
                  <a:pt x="160274" y="1284847"/>
                </a:lnTo>
                <a:lnTo>
                  <a:pt x="133858" y="1247455"/>
                </a:lnTo>
                <a:lnTo>
                  <a:pt x="109558" y="1208531"/>
                </a:lnTo>
                <a:lnTo>
                  <a:pt x="87460" y="1168160"/>
                </a:lnTo>
                <a:lnTo>
                  <a:pt x="67647" y="1126425"/>
                </a:lnTo>
                <a:lnTo>
                  <a:pt x="50204" y="1083410"/>
                </a:lnTo>
                <a:lnTo>
                  <a:pt x="35213" y="1039199"/>
                </a:lnTo>
                <a:lnTo>
                  <a:pt x="22760" y="993877"/>
                </a:lnTo>
                <a:lnTo>
                  <a:pt x="12928" y="947526"/>
                </a:lnTo>
                <a:lnTo>
                  <a:pt x="5802" y="900232"/>
                </a:lnTo>
                <a:lnTo>
                  <a:pt x="1464" y="852078"/>
                </a:lnTo>
                <a:lnTo>
                  <a:pt x="0" y="803147"/>
                </a:lnTo>
                <a:close/>
              </a:path>
            </a:pathLst>
          </a:custGeom>
          <a:ln w="22098">
            <a:solidFill>
              <a:srgbClr val="3674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37247" y="2878073"/>
            <a:ext cx="1103376" cy="11018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5645" y="6304026"/>
            <a:ext cx="1208532" cy="419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1512569"/>
            <a:ext cx="8229600" cy="4404360"/>
          </a:xfrm>
          <a:custGeom>
            <a:avLst/>
            <a:gdLst/>
            <a:ahLst/>
            <a:cxnLst/>
            <a:rect l="l" t="t" r="r" b="b"/>
            <a:pathLst>
              <a:path w="8229600" h="4404360">
                <a:moveTo>
                  <a:pt x="0" y="4404359"/>
                </a:moveTo>
                <a:lnTo>
                  <a:pt x="8229600" y="4404359"/>
                </a:lnTo>
                <a:lnTo>
                  <a:pt x="8229600" y="0"/>
                </a:lnTo>
                <a:lnTo>
                  <a:pt x="0" y="0"/>
                </a:lnTo>
                <a:lnTo>
                  <a:pt x="0" y="4404359"/>
                </a:lnTo>
                <a:close/>
              </a:path>
            </a:pathLst>
          </a:custGeom>
          <a:solidFill>
            <a:srgbClr val="DFE2E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390" y="483108"/>
            <a:ext cx="7278370" cy="571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83786E"/>
                </a:solidFill>
              </a:rPr>
              <a:t>The </a:t>
            </a:r>
            <a:r>
              <a:rPr dirty="0">
                <a:solidFill>
                  <a:srgbClr val="83786E"/>
                </a:solidFill>
              </a:rPr>
              <a:t>EEOC </a:t>
            </a:r>
            <a:r>
              <a:rPr spc="-5" dirty="0">
                <a:solidFill>
                  <a:srgbClr val="83786E"/>
                </a:solidFill>
              </a:rPr>
              <a:t>Guidance </a:t>
            </a:r>
            <a:r>
              <a:rPr dirty="0">
                <a:solidFill>
                  <a:srgbClr val="83786E"/>
                </a:solidFill>
              </a:rPr>
              <a:t>Added</a:t>
            </a:r>
            <a:r>
              <a:rPr spc="-100" dirty="0">
                <a:solidFill>
                  <a:srgbClr val="83786E"/>
                </a:solidFill>
              </a:rPr>
              <a:t> </a:t>
            </a:r>
            <a:r>
              <a:rPr spc="-5" dirty="0">
                <a:solidFill>
                  <a:srgbClr val="83786E"/>
                </a:solidFill>
              </a:rPr>
              <a:t>Context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72516" y="1769617"/>
            <a:ext cx="7827645" cy="3836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indent="-171450">
              <a:lnSpc>
                <a:spcPts val="1764"/>
              </a:lnSpc>
              <a:buFont typeface="Wingdings"/>
              <a:buChar char=""/>
              <a:tabLst>
                <a:tab pos="227329" algn="l"/>
              </a:tabLst>
            </a:pPr>
            <a:r>
              <a:rPr sz="1500" spc="-10" dirty="0">
                <a:latin typeface="Calibri"/>
                <a:cs typeface="Calibri"/>
              </a:rPr>
              <a:t>Emphasized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that:</a:t>
            </a:r>
            <a:endParaRPr sz="1500">
              <a:latin typeface="Calibri"/>
              <a:cs typeface="Calibri"/>
            </a:endParaRPr>
          </a:p>
          <a:p>
            <a:pPr marL="527050" marR="96520" lvl="1" indent="-171450">
              <a:lnSpc>
                <a:spcPct val="70000"/>
              </a:lnSpc>
              <a:spcBef>
                <a:spcPts val="430"/>
              </a:spcBef>
              <a:buFont typeface="Arial"/>
              <a:buChar char="•"/>
              <a:tabLst>
                <a:tab pos="527050" algn="l"/>
              </a:tabLst>
            </a:pPr>
            <a:r>
              <a:rPr sz="1300" dirty="0">
                <a:latin typeface="Calibri"/>
                <a:cs typeface="Calibri"/>
              </a:rPr>
              <a:t>The </a:t>
            </a:r>
            <a:r>
              <a:rPr sz="1300" spc="-5" dirty="0">
                <a:latin typeface="Calibri"/>
                <a:cs typeface="Calibri"/>
              </a:rPr>
              <a:t>“fact </a:t>
            </a:r>
            <a:r>
              <a:rPr sz="1300" dirty="0">
                <a:latin typeface="Calibri"/>
                <a:cs typeface="Calibri"/>
              </a:rPr>
              <a:t>of an </a:t>
            </a:r>
            <a:r>
              <a:rPr sz="1300" spc="-5" dirty="0">
                <a:latin typeface="Calibri"/>
                <a:cs typeface="Calibri"/>
              </a:rPr>
              <a:t>arrest </a:t>
            </a:r>
            <a:r>
              <a:rPr sz="1300" dirty="0">
                <a:latin typeface="Calibri"/>
                <a:cs typeface="Calibri"/>
              </a:rPr>
              <a:t>does not </a:t>
            </a:r>
            <a:r>
              <a:rPr sz="1300" spc="-5" dirty="0">
                <a:latin typeface="Calibri"/>
                <a:cs typeface="Calibri"/>
              </a:rPr>
              <a:t>establish </a:t>
            </a:r>
            <a:r>
              <a:rPr sz="1300" dirty="0">
                <a:latin typeface="Calibri"/>
                <a:cs typeface="Calibri"/>
              </a:rPr>
              <a:t>criminal </a:t>
            </a:r>
            <a:r>
              <a:rPr sz="1300" spc="-5" dirty="0">
                <a:latin typeface="Calibri"/>
                <a:cs typeface="Calibri"/>
              </a:rPr>
              <a:t>conduct </a:t>
            </a:r>
            <a:r>
              <a:rPr sz="1300" dirty="0">
                <a:latin typeface="Calibri"/>
                <a:cs typeface="Calibri"/>
              </a:rPr>
              <a:t>has </a:t>
            </a:r>
            <a:r>
              <a:rPr sz="1300" spc="-5" dirty="0">
                <a:latin typeface="Calibri"/>
                <a:cs typeface="Calibri"/>
              </a:rPr>
              <a:t>occurred” </a:t>
            </a:r>
            <a:r>
              <a:rPr sz="1300" dirty="0">
                <a:latin typeface="Calibri"/>
                <a:cs typeface="Calibri"/>
              </a:rPr>
              <a:t>and </a:t>
            </a:r>
            <a:r>
              <a:rPr sz="1300" spc="-5" dirty="0">
                <a:latin typeface="Calibri"/>
                <a:cs typeface="Calibri"/>
              </a:rPr>
              <a:t>that “[a]rrests </a:t>
            </a:r>
            <a:r>
              <a:rPr sz="1300" spc="-10" dirty="0">
                <a:latin typeface="Calibri"/>
                <a:cs typeface="Calibri"/>
              </a:rPr>
              <a:t>are </a:t>
            </a:r>
            <a:r>
              <a:rPr sz="1300" spc="-5" dirty="0">
                <a:latin typeface="Calibri"/>
                <a:cs typeface="Calibri"/>
              </a:rPr>
              <a:t>not </a:t>
            </a:r>
            <a:r>
              <a:rPr sz="1300" spc="-10" dirty="0">
                <a:latin typeface="Calibri"/>
                <a:cs typeface="Calibri"/>
              </a:rPr>
              <a:t>proof </a:t>
            </a:r>
            <a:r>
              <a:rPr sz="1300" spc="-5" dirty="0">
                <a:latin typeface="Calibri"/>
                <a:cs typeface="Calibri"/>
              </a:rPr>
              <a:t>of  </a:t>
            </a:r>
            <a:r>
              <a:rPr sz="1300" dirty="0">
                <a:latin typeface="Calibri"/>
                <a:cs typeface="Calibri"/>
              </a:rPr>
              <a:t>criminal</a:t>
            </a:r>
            <a:r>
              <a:rPr sz="1300" spc="-60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conduct.”</a:t>
            </a:r>
            <a:endParaRPr sz="1300">
              <a:latin typeface="Calibri"/>
              <a:cs typeface="Calibri"/>
            </a:endParaRPr>
          </a:p>
          <a:p>
            <a:pPr marL="527050" marR="27940" lvl="1" indent="-171450">
              <a:lnSpc>
                <a:spcPct val="70100"/>
              </a:lnSpc>
              <a:spcBef>
                <a:spcPts val="395"/>
              </a:spcBef>
              <a:buFont typeface="Arial"/>
              <a:buChar char="•"/>
              <a:tabLst>
                <a:tab pos="527050" algn="l"/>
              </a:tabLst>
            </a:pPr>
            <a:r>
              <a:rPr sz="1300" dirty="0">
                <a:latin typeface="Calibri"/>
                <a:cs typeface="Calibri"/>
              </a:rPr>
              <a:t>As a </a:t>
            </a:r>
            <a:r>
              <a:rPr sz="1300" spc="-5" dirty="0">
                <a:latin typeface="Calibri"/>
                <a:cs typeface="Calibri"/>
              </a:rPr>
              <a:t>“best </a:t>
            </a:r>
            <a:r>
              <a:rPr sz="1300" spc="-15" dirty="0">
                <a:latin typeface="Calibri"/>
                <a:cs typeface="Calibri"/>
              </a:rPr>
              <a:t>practice”, </a:t>
            </a:r>
            <a:r>
              <a:rPr sz="1300" spc="-10" dirty="0">
                <a:latin typeface="Calibri"/>
                <a:cs typeface="Calibri"/>
              </a:rPr>
              <a:t>employers </a:t>
            </a:r>
            <a:r>
              <a:rPr sz="1300" dirty="0">
                <a:latin typeface="Calibri"/>
                <a:cs typeface="Calibri"/>
              </a:rPr>
              <a:t>should not </a:t>
            </a:r>
            <a:r>
              <a:rPr sz="1300" spc="-10" dirty="0">
                <a:latin typeface="Calibri"/>
                <a:cs typeface="Calibri"/>
              </a:rPr>
              <a:t>“ask </a:t>
            </a:r>
            <a:r>
              <a:rPr sz="1300" dirty="0">
                <a:latin typeface="Calibri"/>
                <a:cs typeface="Calibri"/>
              </a:rPr>
              <a:t>about </a:t>
            </a:r>
            <a:r>
              <a:rPr sz="1300" spc="-5" dirty="0">
                <a:latin typeface="Calibri"/>
                <a:cs typeface="Calibri"/>
              </a:rPr>
              <a:t>convictions </a:t>
            </a:r>
            <a:r>
              <a:rPr sz="1300" dirty="0">
                <a:latin typeface="Calibri"/>
                <a:cs typeface="Calibri"/>
              </a:rPr>
              <a:t>on job </a:t>
            </a:r>
            <a:r>
              <a:rPr sz="1300" spc="-5" dirty="0">
                <a:latin typeface="Calibri"/>
                <a:cs typeface="Calibri"/>
              </a:rPr>
              <a:t>applications </a:t>
            </a:r>
            <a:r>
              <a:rPr sz="1300" dirty="0">
                <a:latin typeface="Calibri"/>
                <a:cs typeface="Calibri"/>
              </a:rPr>
              <a:t>and </a:t>
            </a:r>
            <a:r>
              <a:rPr sz="1300" spc="-5" dirty="0">
                <a:latin typeface="Calibri"/>
                <a:cs typeface="Calibri"/>
              </a:rPr>
              <a:t>that, </a:t>
            </a:r>
            <a:r>
              <a:rPr sz="1300" dirty="0">
                <a:latin typeface="Calibri"/>
                <a:cs typeface="Calibri"/>
              </a:rPr>
              <a:t>if and when  </a:t>
            </a:r>
            <a:r>
              <a:rPr sz="1300" spc="-5" dirty="0">
                <a:latin typeface="Calibri"/>
                <a:cs typeface="Calibri"/>
              </a:rPr>
              <a:t>they </a:t>
            </a:r>
            <a:r>
              <a:rPr sz="1300" spc="-10" dirty="0">
                <a:latin typeface="Calibri"/>
                <a:cs typeface="Calibri"/>
              </a:rPr>
              <a:t>make </a:t>
            </a:r>
            <a:r>
              <a:rPr sz="1300" spc="-5" dirty="0">
                <a:latin typeface="Calibri"/>
                <a:cs typeface="Calibri"/>
              </a:rPr>
              <a:t>such </a:t>
            </a:r>
            <a:r>
              <a:rPr sz="1300" dirty="0">
                <a:latin typeface="Calibri"/>
                <a:cs typeface="Calibri"/>
              </a:rPr>
              <a:t>inquiries, the inquiries </a:t>
            </a:r>
            <a:r>
              <a:rPr sz="1300" spc="-5" dirty="0">
                <a:latin typeface="Calibri"/>
                <a:cs typeface="Calibri"/>
              </a:rPr>
              <a:t>be limited to convictions </a:t>
            </a:r>
            <a:r>
              <a:rPr sz="1300" spc="-15" dirty="0">
                <a:latin typeface="Calibri"/>
                <a:cs typeface="Calibri"/>
              </a:rPr>
              <a:t>for </a:t>
            </a:r>
            <a:r>
              <a:rPr sz="1300" dirty="0">
                <a:latin typeface="Calibri"/>
                <a:cs typeface="Calibri"/>
              </a:rPr>
              <a:t>which </a:t>
            </a:r>
            <a:r>
              <a:rPr sz="1300" spc="-5" dirty="0">
                <a:latin typeface="Calibri"/>
                <a:cs typeface="Calibri"/>
              </a:rPr>
              <a:t>exclusion would be job </a:t>
            </a:r>
            <a:r>
              <a:rPr sz="1300" spc="-10" dirty="0">
                <a:latin typeface="Calibri"/>
                <a:cs typeface="Calibri"/>
              </a:rPr>
              <a:t>related </a:t>
            </a:r>
            <a:r>
              <a:rPr sz="1300" spc="-15" dirty="0">
                <a:latin typeface="Calibri"/>
                <a:cs typeface="Calibri"/>
              </a:rPr>
              <a:t>for  </a:t>
            </a:r>
            <a:r>
              <a:rPr sz="1300" dirty="0">
                <a:latin typeface="Calibri"/>
                <a:cs typeface="Calibri"/>
              </a:rPr>
              <a:t>the position in </a:t>
            </a:r>
            <a:r>
              <a:rPr sz="1300" spc="-5" dirty="0">
                <a:latin typeface="Calibri"/>
                <a:cs typeface="Calibri"/>
              </a:rPr>
              <a:t>question </a:t>
            </a:r>
            <a:r>
              <a:rPr sz="1300" dirty="0">
                <a:latin typeface="Calibri"/>
                <a:cs typeface="Calibri"/>
              </a:rPr>
              <a:t>and </a:t>
            </a:r>
            <a:r>
              <a:rPr sz="1300" spc="-10" dirty="0">
                <a:latin typeface="Calibri"/>
                <a:cs typeface="Calibri"/>
              </a:rPr>
              <a:t>consistent </a:t>
            </a:r>
            <a:r>
              <a:rPr sz="1300" dirty="0">
                <a:latin typeface="Calibri"/>
                <a:cs typeface="Calibri"/>
              </a:rPr>
              <a:t>with business</a:t>
            </a:r>
            <a:r>
              <a:rPr sz="1300" spc="15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necessity”.</a:t>
            </a:r>
            <a:endParaRPr sz="1300">
              <a:latin typeface="Calibri"/>
              <a:cs typeface="Calibri"/>
            </a:endParaRPr>
          </a:p>
          <a:p>
            <a:pPr marL="184150" marR="5080" indent="-171450">
              <a:lnSpc>
                <a:spcPct val="70000"/>
              </a:lnSpc>
              <a:spcBef>
                <a:spcPts val="790"/>
              </a:spcBef>
              <a:buFont typeface="Wingdings"/>
              <a:buChar char=""/>
              <a:tabLst>
                <a:tab pos="227329" algn="l"/>
              </a:tabLst>
            </a:pPr>
            <a:r>
              <a:rPr sz="1500" spc="-10" dirty="0">
                <a:latin typeface="Calibri"/>
                <a:cs typeface="Calibri"/>
              </a:rPr>
              <a:t>Employers </a:t>
            </a:r>
            <a:r>
              <a:rPr sz="1500" dirty="0">
                <a:latin typeface="Calibri"/>
                <a:cs typeface="Calibri"/>
              </a:rPr>
              <a:t>will </a:t>
            </a:r>
            <a:r>
              <a:rPr sz="1500" spc="-10" dirty="0">
                <a:latin typeface="Calibri"/>
                <a:cs typeface="Calibri"/>
              </a:rPr>
              <a:t>“consistently” </a:t>
            </a:r>
            <a:r>
              <a:rPr sz="1500" spc="-5" dirty="0">
                <a:latin typeface="Calibri"/>
                <a:cs typeface="Calibri"/>
              </a:rPr>
              <a:t>meet “job </a:t>
            </a:r>
            <a:r>
              <a:rPr sz="1500" spc="-10" dirty="0">
                <a:latin typeface="Calibri"/>
                <a:cs typeface="Calibri"/>
              </a:rPr>
              <a:t>related </a:t>
            </a:r>
            <a:r>
              <a:rPr sz="1500" spc="-5" dirty="0">
                <a:latin typeface="Calibri"/>
                <a:cs typeface="Calibri"/>
              </a:rPr>
              <a:t>and </a:t>
            </a:r>
            <a:r>
              <a:rPr sz="1500" spc="-10" dirty="0">
                <a:latin typeface="Calibri"/>
                <a:cs typeface="Calibri"/>
              </a:rPr>
              <a:t>consistent </a:t>
            </a:r>
            <a:r>
              <a:rPr sz="1500" dirty="0">
                <a:latin typeface="Calibri"/>
                <a:cs typeface="Calibri"/>
              </a:rPr>
              <a:t>with </a:t>
            </a:r>
            <a:r>
              <a:rPr sz="1500" spc="-5" dirty="0">
                <a:latin typeface="Calibri"/>
                <a:cs typeface="Calibri"/>
              </a:rPr>
              <a:t>business </a:t>
            </a:r>
            <a:r>
              <a:rPr sz="1500" dirty="0">
                <a:latin typeface="Calibri"/>
                <a:cs typeface="Calibri"/>
              </a:rPr>
              <a:t>necessity” </a:t>
            </a:r>
            <a:r>
              <a:rPr sz="1500" spc="-10" dirty="0">
                <a:latin typeface="Calibri"/>
                <a:cs typeface="Calibri"/>
              </a:rPr>
              <a:t>defense </a:t>
            </a:r>
            <a:r>
              <a:rPr sz="1500" dirty="0">
                <a:latin typeface="Calibri"/>
                <a:cs typeface="Calibri"/>
              </a:rPr>
              <a:t>in  </a:t>
            </a:r>
            <a:r>
              <a:rPr sz="1500" spc="-5" dirty="0">
                <a:latin typeface="Calibri"/>
                <a:cs typeface="Calibri"/>
              </a:rPr>
              <a:t>two</a:t>
            </a:r>
            <a:r>
              <a:rPr sz="1500" spc="-10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circumstances:</a:t>
            </a:r>
            <a:endParaRPr sz="1500">
              <a:latin typeface="Calibri"/>
              <a:cs typeface="Calibri"/>
            </a:endParaRPr>
          </a:p>
          <a:p>
            <a:pPr marL="527050" marR="730885" lvl="1" indent="-171450">
              <a:lnSpc>
                <a:spcPct val="70000"/>
              </a:lnSpc>
              <a:spcBef>
                <a:spcPts val="400"/>
              </a:spcBef>
              <a:buFont typeface="Arial"/>
              <a:buChar char="•"/>
              <a:tabLst>
                <a:tab pos="527050" algn="l"/>
              </a:tabLst>
            </a:pPr>
            <a:r>
              <a:rPr sz="1300" spc="-10" dirty="0">
                <a:latin typeface="Calibri"/>
                <a:cs typeface="Calibri"/>
              </a:rPr>
              <a:t>Employer </a:t>
            </a:r>
            <a:r>
              <a:rPr sz="1300" spc="-5" dirty="0">
                <a:latin typeface="Calibri"/>
                <a:cs typeface="Calibri"/>
              </a:rPr>
              <a:t>validates </a:t>
            </a:r>
            <a:r>
              <a:rPr sz="1300" dirty="0">
                <a:latin typeface="Calibri"/>
                <a:cs typeface="Calibri"/>
              </a:rPr>
              <a:t>criminal </a:t>
            </a:r>
            <a:r>
              <a:rPr sz="1300" spc="-5" dirty="0">
                <a:latin typeface="Calibri"/>
                <a:cs typeface="Calibri"/>
              </a:rPr>
              <a:t>conduct search according </a:t>
            </a:r>
            <a:r>
              <a:rPr sz="1300" spc="-10" dirty="0">
                <a:latin typeface="Calibri"/>
                <a:cs typeface="Calibri"/>
              </a:rPr>
              <a:t>to Uniform </a:t>
            </a:r>
            <a:r>
              <a:rPr sz="1300" dirty="0">
                <a:latin typeface="Calibri"/>
                <a:cs typeface="Calibri"/>
              </a:rPr>
              <a:t>Guidelines </a:t>
            </a:r>
            <a:r>
              <a:rPr sz="1300" spc="-5" dirty="0">
                <a:latin typeface="Calibri"/>
                <a:cs typeface="Calibri"/>
              </a:rPr>
              <a:t>on </a:t>
            </a:r>
            <a:r>
              <a:rPr sz="1300" spc="-10" dirty="0">
                <a:latin typeface="Calibri"/>
                <a:cs typeface="Calibri"/>
              </a:rPr>
              <a:t>Employee </a:t>
            </a:r>
            <a:r>
              <a:rPr sz="1300" spc="-5" dirty="0">
                <a:latin typeface="Calibri"/>
                <a:cs typeface="Calibri"/>
              </a:rPr>
              <a:t>Section  </a:t>
            </a:r>
            <a:r>
              <a:rPr sz="1300" spc="-10" dirty="0">
                <a:latin typeface="Calibri"/>
                <a:cs typeface="Calibri"/>
              </a:rPr>
              <a:t>Procedures standards;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or</a:t>
            </a:r>
            <a:endParaRPr sz="1300">
              <a:latin typeface="Calibri"/>
              <a:cs typeface="Calibri"/>
            </a:endParaRPr>
          </a:p>
          <a:p>
            <a:pPr marL="527050" marR="80645" lvl="1" indent="-171450">
              <a:lnSpc>
                <a:spcPct val="70000"/>
              </a:lnSpc>
              <a:spcBef>
                <a:spcPts val="400"/>
              </a:spcBef>
              <a:buFont typeface="Arial"/>
              <a:buChar char="•"/>
              <a:tabLst>
                <a:tab pos="527050" algn="l"/>
              </a:tabLst>
            </a:pPr>
            <a:r>
              <a:rPr sz="1300" spc="-5" dirty="0">
                <a:latin typeface="Calibri"/>
                <a:cs typeface="Calibri"/>
              </a:rPr>
              <a:t>Employer develops </a:t>
            </a:r>
            <a:r>
              <a:rPr sz="1300" spc="-15" dirty="0">
                <a:latin typeface="Calibri"/>
                <a:cs typeface="Calibri"/>
              </a:rPr>
              <a:t>“a </a:t>
            </a:r>
            <a:r>
              <a:rPr sz="1300" spc="-10" dirty="0">
                <a:latin typeface="Calibri"/>
                <a:cs typeface="Calibri"/>
              </a:rPr>
              <a:t>targeted </a:t>
            </a:r>
            <a:r>
              <a:rPr sz="1300" spc="-5" dirty="0">
                <a:latin typeface="Calibri"/>
                <a:cs typeface="Calibri"/>
              </a:rPr>
              <a:t>screen” that </a:t>
            </a:r>
            <a:r>
              <a:rPr sz="1300" spc="-15" dirty="0">
                <a:latin typeface="Calibri"/>
                <a:cs typeface="Calibri"/>
              </a:rPr>
              <a:t>“at </a:t>
            </a:r>
            <a:r>
              <a:rPr sz="1300" spc="5" dirty="0">
                <a:latin typeface="Calibri"/>
                <a:cs typeface="Calibri"/>
              </a:rPr>
              <a:t>least” </a:t>
            </a:r>
            <a:r>
              <a:rPr sz="1300" spc="-5" dirty="0">
                <a:latin typeface="Calibri"/>
                <a:cs typeface="Calibri"/>
              </a:rPr>
              <a:t>considers: </a:t>
            </a:r>
            <a:r>
              <a:rPr sz="1300" dirty="0">
                <a:latin typeface="Calibri"/>
                <a:cs typeface="Calibri"/>
              </a:rPr>
              <a:t>(1) </a:t>
            </a:r>
            <a:r>
              <a:rPr sz="1300" spc="-5" dirty="0">
                <a:latin typeface="Calibri"/>
                <a:cs typeface="Calibri"/>
              </a:rPr>
              <a:t>nature </a:t>
            </a:r>
            <a:r>
              <a:rPr sz="1300" dirty="0">
                <a:latin typeface="Calibri"/>
                <a:cs typeface="Calibri"/>
              </a:rPr>
              <a:t>of the crime; (2) time </a:t>
            </a:r>
            <a:r>
              <a:rPr sz="1300" spc="-5" dirty="0">
                <a:latin typeface="Calibri"/>
                <a:cs typeface="Calibri"/>
              </a:rPr>
              <a:t>elapsed;  </a:t>
            </a:r>
            <a:r>
              <a:rPr sz="1300" dirty="0">
                <a:latin typeface="Calibri"/>
                <a:cs typeface="Calibri"/>
              </a:rPr>
              <a:t>and </a:t>
            </a:r>
            <a:r>
              <a:rPr sz="1300" spc="-5" dirty="0">
                <a:latin typeface="Calibri"/>
                <a:cs typeface="Calibri"/>
              </a:rPr>
              <a:t>(3) </a:t>
            </a:r>
            <a:r>
              <a:rPr sz="1300" dirty="0">
                <a:latin typeface="Calibri"/>
                <a:cs typeface="Calibri"/>
              </a:rPr>
              <a:t>the </a:t>
            </a:r>
            <a:r>
              <a:rPr sz="1300" spc="-5" dirty="0">
                <a:latin typeface="Calibri"/>
                <a:cs typeface="Calibri"/>
              </a:rPr>
              <a:t>nature of </a:t>
            </a:r>
            <a:r>
              <a:rPr sz="1300" dirty="0">
                <a:latin typeface="Calibri"/>
                <a:cs typeface="Calibri"/>
              </a:rPr>
              <a:t>the </a:t>
            </a:r>
            <a:r>
              <a:rPr sz="1300" spc="-5" dirty="0">
                <a:latin typeface="Calibri"/>
                <a:cs typeface="Calibri"/>
              </a:rPr>
              <a:t>job (i.e. </a:t>
            </a:r>
            <a:r>
              <a:rPr sz="1300" dirty="0">
                <a:latin typeface="Calibri"/>
                <a:cs typeface="Calibri"/>
              </a:rPr>
              <a:t>the </a:t>
            </a:r>
            <a:r>
              <a:rPr sz="1300" spc="-5" dirty="0">
                <a:latin typeface="Calibri"/>
                <a:cs typeface="Calibri"/>
              </a:rPr>
              <a:t>three </a:t>
            </a:r>
            <a:r>
              <a:rPr sz="1300" i="1" dirty="0">
                <a:latin typeface="Calibri"/>
                <a:cs typeface="Calibri"/>
              </a:rPr>
              <a:t>Green </a:t>
            </a:r>
            <a:r>
              <a:rPr sz="1300" spc="-10" dirty="0">
                <a:latin typeface="Calibri"/>
                <a:cs typeface="Calibri"/>
              </a:rPr>
              <a:t>factors) </a:t>
            </a:r>
            <a:r>
              <a:rPr sz="1300" i="1" spc="-5" dirty="0">
                <a:latin typeface="Calibri"/>
                <a:cs typeface="Calibri"/>
              </a:rPr>
              <a:t>and </a:t>
            </a:r>
            <a:r>
              <a:rPr sz="1300" spc="-5" dirty="0">
                <a:latin typeface="Calibri"/>
                <a:cs typeface="Calibri"/>
              </a:rPr>
              <a:t>provides </a:t>
            </a:r>
            <a:r>
              <a:rPr sz="1300" dirty="0">
                <a:latin typeface="Calibri"/>
                <a:cs typeface="Calibri"/>
              </a:rPr>
              <a:t>an opportunity </a:t>
            </a:r>
            <a:r>
              <a:rPr sz="1300" spc="-15" dirty="0">
                <a:latin typeface="Calibri"/>
                <a:cs typeface="Calibri"/>
              </a:rPr>
              <a:t>for </a:t>
            </a:r>
            <a:r>
              <a:rPr sz="1300" spc="-5" dirty="0">
                <a:latin typeface="Calibri"/>
                <a:cs typeface="Calibri"/>
              </a:rPr>
              <a:t>“individualized  assessment </a:t>
            </a:r>
            <a:r>
              <a:rPr sz="1300" spc="-15" dirty="0">
                <a:latin typeface="Calibri"/>
                <a:cs typeface="Calibri"/>
              </a:rPr>
              <a:t>for </a:t>
            </a:r>
            <a:r>
              <a:rPr sz="1300" dirty="0">
                <a:latin typeface="Calibri"/>
                <a:cs typeface="Calibri"/>
              </a:rPr>
              <a:t>people </a:t>
            </a:r>
            <a:r>
              <a:rPr sz="1300" spc="-10" dirty="0">
                <a:latin typeface="Calibri"/>
                <a:cs typeface="Calibri"/>
              </a:rPr>
              <a:t>excluded </a:t>
            </a:r>
            <a:r>
              <a:rPr sz="1300" spc="-5" dirty="0">
                <a:latin typeface="Calibri"/>
                <a:cs typeface="Calibri"/>
              </a:rPr>
              <a:t>by </a:t>
            </a:r>
            <a:r>
              <a:rPr sz="1300" dirty="0">
                <a:latin typeface="Calibri"/>
                <a:cs typeface="Calibri"/>
              </a:rPr>
              <a:t>the </a:t>
            </a:r>
            <a:r>
              <a:rPr sz="1300" spc="-5" dirty="0">
                <a:latin typeface="Calibri"/>
                <a:cs typeface="Calibri"/>
              </a:rPr>
              <a:t>screen” </a:t>
            </a:r>
            <a:r>
              <a:rPr sz="1300" spc="-10" dirty="0">
                <a:latin typeface="Calibri"/>
                <a:cs typeface="Calibri"/>
              </a:rPr>
              <a:t>to </a:t>
            </a:r>
            <a:r>
              <a:rPr sz="1300" dirty="0">
                <a:latin typeface="Calibri"/>
                <a:cs typeface="Calibri"/>
              </a:rPr>
              <a:t>see if the policy </a:t>
            </a:r>
            <a:r>
              <a:rPr sz="1300" spc="-10" dirty="0">
                <a:latin typeface="Calibri"/>
                <a:cs typeface="Calibri"/>
              </a:rPr>
              <a:t>“as </a:t>
            </a:r>
            <a:r>
              <a:rPr sz="1300" dirty="0">
                <a:latin typeface="Calibri"/>
                <a:cs typeface="Calibri"/>
              </a:rPr>
              <a:t>applied” is job </a:t>
            </a:r>
            <a:r>
              <a:rPr sz="1300" spc="-10" dirty="0">
                <a:latin typeface="Calibri"/>
                <a:cs typeface="Calibri"/>
              </a:rPr>
              <a:t>related </a:t>
            </a:r>
            <a:r>
              <a:rPr sz="1300" dirty="0">
                <a:latin typeface="Calibri"/>
                <a:cs typeface="Calibri"/>
              </a:rPr>
              <a:t>and </a:t>
            </a:r>
            <a:r>
              <a:rPr sz="1300" spc="-10" dirty="0">
                <a:latin typeface="Calibri"/>
                <a:cs typeface="Calibri"/>
              </a:rPr>
              <a:t>consistent  </a:t>
            </a:r>
            <a:r>
              <a:rPr sz="1300" dirty="0">
                <a:latin typeface="Calibri"/>
                <a:cs typeface="Calibri"/>
              </a:rPr>
              <a:t>with </a:t>
            </a:r>
            <a:r>
              <a:rPr sz="1300" spc="-5" dirty="0">
                <a:latin typeface="Calibri"/>
                <a:cs typeface="Calibri"/>
              </a:rPr>
              <a:t>business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necessity.</a:t>
            </a:r>
            <a:endParaRPr sz="1300">
              <a:latin typeface="Calibri"/>
              <a:cs typeface="Calibri"/>
            </a:endParaRPr>
          </a:p>
          <a:p>
            <a:pPr marL="226695" indent="-213995">
              <a:lnSpc>
                <a:spcPts val="1770"/>
              </a:lnSpc>
              <a:spcBef>
                <a:spcPts val="254"/>
              </a:spcBef>
              <a:buFont typeface="Wingdings"/>
              <a:buChar char=""/>
              <a:tabLst>
                <a:tab pos="227329" algn="l"/>
              </a:tabLst>
            </a:pPr>
            <a:r>
              <a:rPr sz="1500" spc="-5" dirty="0">
                <a:latin typeface="Calibri"/>
                <a:cs typeface="Calibri"/>
              </a:rPr>
              <a:t>What should </a:t>
            </a:r>
            <a:r>
              <a:rPr sz="1500" dirty="0">
                <a:latin typeface="Calibri"/>
                <a:cs typeface="Calibri"/>
              </a:rPr>
              <a:t>the </a:t>
            </a:r>
            <a:r>
              <a:rPr sz="1500" spc="-10" dirty="0">
                <a:latin typeface="Calibri"/>
                <a:cs typeface="Calibri"/>
              </a:rPr>
              <a:t>individualized </a:t>
            </a:r>
            <a:r>
              <a:rPr sz="1500" spc="-5" dirty="0">
                <a:latin typeface="Calibri"/>
                <a:cs typeface="Calibri"/>
              </a:rPr>
              <a:t>assessment </a:t>
            </a:r>
            <a:r>
              <a:rPr sz="1500" spc="-10" dirty="0">
                <a:latin typeface="Calibri"/>
                <a:cs typeface="Calibri"/>
              </a:rPr>
              <a:t>consist</a:t>
            </a:r>
            <a:r>
              <a:rPr sz="1500" spc="4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of?</a:t>
            </a:r>
            <a:endParaRPr sz="1500">
              <a:latin typeface="Calibri"/>
              <a:cs typeface="Calibri"/>
            </a:endParaRPr>
          </a:p>
          <a:p>
            <a:pPr marL="527050" lvl="1" indent="-171450">
              <a:lnSpc>
                <a:spcPts val="1490"/>
              </a:lnSpc>
              <a:buFont typeface="Arial"/>
              <a:buChar char="•"/>
              <a:tabLst>
                <a:tab pos="527050" algn="l"/>
              </a:tabLst>
            </a:pPr>
            <a:r>
              <a:rPr sz="1300" dirty="0">
                <a:latin typeface="Calibri"/>
                <a:cs typeface="Calibri"/>
              </a:rPr>
              <a:t>Notice </a:t>
            </a:r>
            <a:r>
              <a:rPr sz="1300" spc="-10" dirty="0">
                <a:latin typeface="Calibri"/>
                <a:cs typeface="Calibri"/>
              </a:rPr>
              <a:t>to </a:t>
            </a:r>
            <a:r>
              <a:rPr sz="1300" dirty="0">
                <a:latin typeface="Calibri"/>
                <a:cs typeface="Calibri"/>
              </a:rPr>
              <a:t>individuals </a:t>
            </a:r>
            <a:r>
              <a:rPr sz="1300" spc="-5" dirty="0">
                <a:latin typeface="Calibri"/>
                <a:cs typeface="Calibri"/>
              </a:rPr>
              <a:t>that they </a:t>
            </a:r>
            <a:r>
              <a:rPr sz="1300" spc="-10" dirty="0">
                <a:latin typeface="Calibri"/>
                <a:cs typeface="Calibri"/>
              </a:rPr>
              <a:t>were </a:t>
            </a:r>
            <a:r>
              <a:rPr sz="1300" spc="-5" dirty="0">
                <a:latin typeface="Calibri"/>
                <a:cs typeface="Calibri"/>
              </a:rPr>
              <a:t>screened out because of </a:t>
            </a:r>
            <a:r>
              <a:rPr sz="1300" dirty="0">
                <a:latin typeface="Calibri"/>
                <a:cs typeface="Calibri"/>
              </a:rPr>
              <a:t>criminal</a:t>
            </a:r>
            <a:r>
              <a:rPr sz="1300" spc="16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convictions;</a:t>
            </a:r>
            <a:endParaRPr sz="1300">
              <a:latin typeface="Calibri"/>
              <a:cs typeface="Calibri"/>
            </a:endParaRPr>
          </a:p>
          <a:p>
            <a:pPr marL="527050" lvl="1" indent="-171450">
              <a:lnSpc>
                <a:spcPts val="1490"/>
              </a:lnSpc>
              <a:buFont typeface="Arial"/>
              <a:buChar char="•"/>
              <a:tabLst>
                <a:tab pos="527050" algn="l"/>
              </a:tabLst>
            </a:pPr>
            <a:r>
              <a:rPr sz="1300" dirty="0">
                <a:latin typeface="Calibri"/>
                <a:cs typeface="Calibri"/>
              </a:rPr>
              <a:t>Opportunity </a:t>
            </a:r>
            <a:r>
              <a:rPr sz="1300" spc="-10" dirty="0">
                <a:latin typeface="Calibri"/>
                <a:cs typeface="Calibri"/>
              </a:rPr>
              <a:t>to demonstrate </a:t>
            </a:r>
            <a:r>
              <a:rPr sz="1300" spc="-5" dirty="0">
                <a:latin typeface="Calibri"/>
                <a:cs typeface="Calibri"/>
              </a:rPr>
              <a:t>exclusion </a:t>
            </a:r>
            <a:r>
              <a:rPr sz="1300" dirty="0">
                <a:latin typeface="Calibri"/>
                <a:cs typeface="Calibri"/>
              </a:rPr>
              <a:t>should not apply based on individuals’ particular</a:t>
            </a:r>
            <a:r>
              <a:rPr sz="1300" spc="17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circumstances;</a:t>
            </a:r>
            <a:endParaRPr sz="1300">
              <a:latin typeface="Calibri"/>
              <a:cs typeface="Calibri"/>
            </a:endParaRPr>
          </a:p>
          <a:p>
            <a:pPr marL="527050" marR="591185" lvl="1" indent="-171450">
              <a:lnSpc>
                <a:spcPct val="70000"/>
              </a:lnSpc>
              <a:spcBef>
                <a:spcPts val="434"/>
              </a:spcBef>
              <a:buFont typeface="Arial"/>
              <a:buChar char="•"/>
              <a:tabLst>
                <a:tab pos="527050" algn="l"/>
              </a:tabLst>
            </a:pPr>
            <a:r>
              <a:rPr sz="1300" spc="-10" dirty="0">
                <a:latin typeface="Calibri"/>
                <a:cs typeface="Calibri"/>
              </a:rPr>
              <a:t>Employer review </a:t>
            </a:r>
            <a:r>
              <a:rPr sz="1300" spc="-5" dirty="0">
                <a:latin typeface="Calibri"/>
                <a:cs typeface="Calibri"/>
              </a:rPr>
              <a:t>of additional </a:t>
            </a:r>
            <a:r>
              <a:rPr sz="1300" spc="-10" dirty="0">
                <a:latin typeface="Calibri"/>
                <a:cs typeface="Calibri"/>
              </a:rPr>
              <a:t>information </a:t>
            </a:r>
            <a:r>
              <a:rPr sz="1300" spc="-5" dirty="0">
                <a:latin typeface="Calibri"/>
                <a:cs typeface="Calibri"/>
              </a:rPr>
              <a:t>provided by employer </a:t>
            </a:r>
            <a:r>
              <a:rPr sz="1300" dirty="0">
                <a:latin typeface="Calibri"/>
                <a:cs typeface="Calibri"/>
              </a:rPr>
              <a:t>and </a:t>
            </a:r>
            <a:r>
              <a:rPr sz="1300" spc="-10" dirty="0">
                <a:latin typeface="Calibri"/>
                <a:cs typeface="Calibri"/>
              </a:rPr>
              <a:t>consideration </a:t>
            </a:r>
            <a:r>
              <a:rPr sz="1300" spc="-5" dirty="0">
                <a:latin typeface="Calibri"/>
                <a:cs typeface="Calibri"/>
              </a:rPr>
              <a:t>of whether that  </a:t>
            </a:r>
            <a:r>
              <a:rPr sz="1300" spc="-10" dirty="0">
                <a:latin typeface="Calibri"/>
                <a:cs typeface="Calibri"/>
              </a:rPr>
              <a:t>information warrants </a:t>
            </a:r>
            <a:r>
              <a:rPr sz="1300" dirty="0">
                <a:latin typeface="Calibri"/>
                <a:cs typeface="Calibri"/>
              </a:rPr>
              <a:t>an </a:t>
            </a:r>
            <a:r>
              <a:rPr sz="1300" spc="-10" dirty="0">
                <a:latin typeface="Calibri"/>
                <a:cs typeface="Calibri"/>
              </a:rPr>
              <a:t>exception;</a:t>
            </a:r>
            <a:r>
              <a:rPr sz="1300" spc="9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and</a:t>
            </a:r>
            <a:endParaRPr sz="1300">
              <a:latin typeface="Calibri"/>
              <a:cs typeface="Calibri"/>
            </a:endParaRPr>
          </a:p>
          <a:p>
            <a:pPr marL="527050" marR="241300" lvl="1" indent="-171450" algn="just">
              <a:lnSpc>
                <a:spcPct val="70100"/>
              </a:lnSpc>
              <a:spcBef>
                <a:spcPts val="400"/>
              </a:spcBef>
              <a:buFont typeface="Arial"/>
              <a:buChar char="•"/>
              <a:tabLst>
                <a:tab pos="527050" algn="l"/>
              </a:tabLst>
            </a:pPr>
            <a:r>
              <a:rPr sz="1300" spc="-5" dirty="0">
                <a:latin typeface="Calibri"/>
                <a:cs typeface="Calibri"/>
              </a:rPr>
              <a:t>Note: individualized assessment </a:t>
            </a:r>
            <a:r>
              <a:rPr sz="1300" dirty="0">
                <a:latin typeface="Calibri"/>
                <a:cs typeface="Calibri"/>
              </a:rPr>
              <a:t>is “not necessarily </a:t>
            </a:r>
            <a:r>
              <a:rPr sz="1300" spc="-5" dirty="0">
                <a:latin typeface="Calibri"/>
                <a:cs typeface="Calibri"/>
              </a:rPr>
              <a:t>require[d] </a:t>
            </a:r>
            <a:r>
              <a:rPr sz="1300" dirty="0">
                <a:latin typeface="Calibri"/>
                <a:cs typeface="Calibri"/>
              </a:rPr>
              <a:t>. . . In all </a:t>
            </a:r>
            <a:r>
              <a:rPr sz="1300" spc="-5" dirty="0">
                <a:latin typeface="Calibri"/>
                <a:cs typeface="Calibri"/>
              </a:rPr>
              <a:t>circumstances” provided that </a:t>
            </a:r>
            <a:r>
              <a:rPr sz="1300" dirty="0">
                <a:latin typeface="Calibri"/>
                <a:cs typeface="Calibri"/>
              </a:rPr>
              <a:t>the  </a:t>
            </a:r>
            <a:r>
              <a:rPr sz="1300" spc="-5" dirty="0">
                <a:latin typeface="Calibri"/>
                <a:cs typeface="Calibri"/>
              </a:rPr>
              <a:t>screen, based on </a:t>
            </a:r>
            <a:r>
              <a:rPr sz="1300" dirty="0">
                <a:latin typeface="Calibri"/>
                <a:cs typeface="Calibri"/>
              </a:rPr>
              <a:t>the </a:t>
            </a:r>
            <a:r>
              <a:rPr sz="1300" i="1" dirty="0">
                <a:latin typeface="Calibri"/>
                <a:cs typeface="Calibri"/>
              </a:rPr>
              <a:t>Green </a:t>
            </a:r>
            <a:r>
              <a:rPr sz="1300" spc="-10" dirty="0">
                <a:latin typeface="Calibri"/>
                <a:cs typeface="Calibri"/>
              </a:rPr>
              <a:t>factors </a:t>
            </a:r>
            <a:r>
              <a:rPr sz="1300" dirty="0">
                <a:latin typeface="Calibri"/>
                <a:cs typeface="Calibri"/>
              </a:rPr>
              <a:t>is </a:t>
            </a:r>
            <a:r>
              <a:rPr sz="1300" spc="-5" dirty="0">
                <a:latin typeface="Calibri"/>
                <a:cs typeface="Calibri"/>
              </a:rPr>
              <a:t>narrowly tailored </a:t>
            </a:r>
            <a:r>
              <a:rPr sz="1300" spc="-10" dirty="0">
                <a:latin typeface="Calibri"/>
                <a:cs typeface="Calibri"/>
              </a:rPr>
              <a:t>to </a:t>
            </a:r>
            <a:r>
              <a:rPr sz="1300" dirty="0">
                <a:latin typeface="Calibri"/>
                <a:cs typeface="Calibri"/>
              </a:rPr>
              <a:t>“identify criminal </a:t>
            </a:r>
            <a:r>
              <a:rPr sz="1300" spc="-5" dirty="0">
                <a:latin typeface="Calibri"/>
                <a:cs typeface="Calibri"/>
              </a:rPr>
              <a:t>conduct </a:t>
            </a:r>
            <a:r>
              <a:rPr sz="1300" dirty="0">
                <a:latin typeface="Calibri"/>
                <a:cs typeface="Calibri"/>
              </a:rPr>
              <a:t>with a </a:t>
            </a:r>
            <a:r>
              <a:rPr sz="1300" spc="-5" dirty="0">
                <a:latin typeface="Calibri"/>
                <a:cs typeface="Calibri"/>
              </a:rPr>
              <a:t>demonstrably  tight </a:t>
            </a:r>
            <a:r>
              <a:rPr sz="1300" spc="-10" dirty="0">
                <a:latin typeface="Calibri"/>
                <a:cs typeface="Calibri"/>
              </a:rPr>
              <a:t>nexus to </a:t>
            </a:r>
            <a:r>
              <a:rPr sz="1300" dirty="0">
                <a:latin typeface="Calibri"/>
                <a:cs typeface="Calibri"/>
              </a:rPr>
              <a:t>the position in</a:t>
            </a:r>
            <a:r>
              <a:rPr sz="1300" spc="75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question.”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5645" y="6304026"/>
            <a:ext cx="1208532" cy="419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1780</Words>
  <Application>Microsoft Office PowerPoint</Application>
  <PresentationFormat>On-screen Show (4:3)</PresentationFormat>
  <Paragraphs>132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</vt:lpstr>
      <vt:lpstr>Courier New</vt:lpstr>
      <vt:lpstr>knowledge-regular</vt:lpstr>
      <vt:lpstr>Times New Roman</vt:lpstr>
      <vt:lpstr>Wingdings</vt:lpstr>
      <vt:lpstr>Office Theme</vt:lpstr>
      <vt:lpstr>Litigating Criminal Record Cases Against Employers</vt:lpstr>
      <vt:lpstr>INTRODUCTION </vt:lpstr>
      <vt:lpstr>Title VII Local Fair Chance Laws Fair Credit Reporting Act  </vt:lpstr>
      <vt:lpstr>Title VII in the Criminal History Context</vt:lpstr>
      <vt:lpstr>Overview of Title VII &amp; Criminal Records</vt:lpstr>
      <vt:lpstr>PowerPoint Presentation</vt:lpstr>
      <vt:lpstr>Development of Title VII in Criminal  Discrimination Context</vt:lpstr>
      <vt:lpstr>The EEOC’s 2012 Enforcement Guidance</vt:lpstr>
      <vt:lpstr>The EEOC Guidance Added Context</vt:lpstr>
      <vt:lpstr>Recent Cases</vt:lpstr>
      <vt:lpstr>DHL Supply Chain – Nationwide Title VII  Uber Eats – NYC Fair Chance Act  Fresh Direct – NYC and NYS Human Rights Laws</vt:lpstr>
      <vt:lpstr>Lessons Learned</vt:lpstr>
      <vt:lpstr>Some Things to Keep In Mind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Litigating Criminal Record Cases Against Employers</dc:title>
  <dc:creator>Sharon Dietrich</dc:creator>
  <cp:lastModifiedBy>Sharon Dietrich</cp:lastModifiedBy>
  <cp:revision>1</cp:revision>
  <dcterms:created xsi:type="dcterms:W3CDTF">1900-01-01T05:00:00Z</dcterms:created>
  <dcterms:modified xsi:type="dcterms:W3CDTF">2023-05-01T17:14:54Z</dcterms:modified>
</cp:coreProperties>
</file>