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36"/>
  </p:notesMasterIdLst>
  <p:handoutMasterIdLst>
    <p:handoutMasterId r:id="rId37"/>
  </p:handoutMasterIdLst>
  <p:sldIdLst>
    <p:sldId id="256" r:id="rId2"/>
    <p:sldId id="295" r:id="rId3"/>
    <p:sldId id="334" r:id="rId4"/>
    <p:sldId id="299" r:id="rId5"/>
    <p:sldId id="300" r:id="rId6"/>
    <p:sldId id="257" r:id="rId7"/>
    <p:sldId id="269" r:id="rId8"/>
    <p:sldId id="306" r:id="rId9"/>
    <p:sldId id="325" r:id="rId10"/>
    <p:sldId id="326" r:id="rId11"/>
    <p:sldId id="327" r:id="rId12"/>
    <p:sldId id="328" r:id="rId13"/>
    <p:sldId id="264" r:id="rId14"/>
    <p:sldId id="270" r:id="rId15"/>
    <p:sldId id="271" r:id="rId16"/>
    <p:sldId id="265" r:id="rId17"/>
    <p:sldId id="267" r:id="rId18"/>
    <p:sldId id="274" r:id="rId19"/>
    <p:sldId id="330" r:id="rId20"/>
    <p:sldId id="317" r:id="rId21"/>
    <p:sldId id="331" r:id="rId22"/>
    <p:sldId id="279" r:id="rId23"/>
    <p:sldId id="332" r:id="rId24"/>
    <p:sldId id="286" r:id="rId25"/>
    <p:sldId id="282" r:id="rId26"/>
    <p:sldId id="285" r:id="rId27"/>
    <p:sldId id="308" r:id="rId28"/>
    <p:sldId id="321" r:id="rId29"/>
    <p:sldId id="322" r:id="rId30"/>
    <p:sldId id="284" r:id="rId31"/>
    <p:sldId id="323" r:id="rId32"/>
    <p:sldId id="324" r:id="rId33"/>
    <p:sldId id="320" r:id="rId34"/>
    <p:sldId id="288" r:id="rId35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leen Fisher" initials="KF" lastIdx="6" clrIdx="0">
    <p:extLst>
      <p:ext uri="{19B8F6BF-5375-455C-9EA6-DF929625EA0E}">
        <p15:presenceInfo xmlns:p15="http://schemas.microsoft.com/office/powerpoint/2012/main" userId="8de775f321cb0847" providerId="Windows Live"/>
      </p:ext>
    </p:extLst>
  </p:cmAuthor>
  <p:cmAuthor id="2" name="Cassidy Tarullo" initials="CT" lastIdx="1" clrIdx="1">
    <p:extLst>
      <p:ext uri="{19B8F6BF-5375-455C-9EA6-DF929625EA0E}">
        <p15:presenceInfo xmlns:p15="http://schemas.microsoft.com/office/powerpoint/2012/main" userId="S-1-5-21-860688376-640347648-1962763236-11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98FC"/>
    <a:srgbClr val="01B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8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66433"/>
          </a:xfrm>
          <a:prstGeom prst="rect">
            <a:avLst/>
          </a:prstGeom>
        </p:spPr>
        <p:txBody>
          <a:bodyPr vert="horz" lIns="91733" tIns="45867" rIns="91733" bIns="458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2"/>
            <a:ext cx="2971800" cy="466433"/>
          </a:xfrm>
          <a:prstGeom prst="rect">
            <a:avLst/>
          </a:prstGeom>
        </p:spPr>
        <p:txBody>
          <a:bodyPr vert="horz" lIns="91733" tIns="45867" rIns="91733" bIns="45867" rtlCol="0"/>
          <a:lstStyle>
            <a:lvl1pPr algn="r">
              <a:defRPr sz="1200"/>
            </a:lvl1pPr>
          </a:lstStyle>
          <a:p>
            <a:fld id="{A8220336-8B8A-476B-9BEC-BCE7E8806F69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2971800" cy="466433"/>
          </a:xfrm>
          <a:prstGeom prst="rect">
            <a:avLst/>
          </a:prstGeom>
        </p:spPr>
        <p:txBody>
          <a:bodyPr vert="horz" lIns="91733" tIns="45867" rIns="91733" bIns="458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29969"/>
            <a:ext cx="2971800" cy="466433"/>
          </a:xfrm>
          <a:prstGeom prst="rect">
            <a:avLst/>
          </a:prstGeom>
        </p:spPr>
        <p:txBody>
          <a:bodyPr vert="horz" lIns="91733" tIns="45867" rIns="91733" bIns="45867" rtlCol="0" anchor="b"/>
          <a:lstStyle>
            <a:lvl1pPr algn="r">
              <a:defRPr sz="1200"/>
            </a:lvl1pPr>
          </a:lstStyle>
          <a:p>
            <a:fld id="{56D41ACB-8C02-4EB5-83EE-335C5B7C1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20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66433"/>
          </a:xfrm>
          <a:prstGeom prst="rect">
            <a:avLst/>
          </a:prstGeom>
        </p:spPr>
        <p:txBody>
          <a:bodyPr vert="horz" lIns="91733" tIns="45867" rIns="91733" bIns="458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2"/>
            <a:ext cx="2971800" cy="466433"/>
          </a:xfrm>
          <a:prstGeom prst="rect">
            <a:avLst/>
          </a:prstGeom>
        </p:spPr>
        <p:txBody>
          <a:bodyPr vert="horz" lIns="91733" tIns="45867" rIns="91733" bIns="45867" rtlCol="0"/>
          <a:lstStyle>
            <a:lvl1pPr algn="r">
              <a:defRPr sz="1200"/>
            </a:lvl1pPr>
          </a:lstStyle>
          <a:p>
            <a:fld id="{AF218ED4-443B-4AF3-8E41-BE50C19F91FC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9850" y="1162050"/>
            <a:ext cx="4178300" cy="3135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33" tIns="45867" rIns="91733" bIns="4586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3"/>
            <a:ext cx="5486400" cy="3660458"/>
          </a:xfrm>
          <a:prstGeom prst="rect">
            <a:avLst/>
          </a:prstGeom>
        </p:spPr>
        <p:txBody>
          <a:bodyPr vert="horz" lIns="91733" tIns="45867" rIns="91733" bIns="4586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2971800" cy="466433"/>
          </a:xfrm>
          <a:prstGeom prst="rect">
            <a:avLst/>
          </a:prstGeom>
        </p:spPr>
        <p:txBody>
          <a:bodyPr vert="horz" lIns="91733" tIns="45867" rIns="91733" bIns="458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9"/>
            <a:ext cx="2971800" cy="466433"/>
          </a:xfrm>
          <a:prstGeom prst="rect">
            <a:avLst/>
          </a:prstGeom>
        </p:spPr>
        <p:txBody>
          <a:bodyPr vert="horz" lIns="91733" tIns="45867" rIns="91733" bIns="45867" rtlCol="0" anchor="b"/>
          <a:lstStyle>
            <a:lvl1pPr algn="r">
              <a:defRPr sz="1200"/>
            </a:lvl1pPr>
          </a:lstStyle>
          <a:p>
            <a:fld id="{E0DEDC35-D46A-4D95-A709-63DBF4C97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958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9850" y="1162050"/>
            <a:ext cx="4178300" cy="313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EDC35-D46A-4D95-A709-63DBF4C977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33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9850" y="1162050"/>
            <a:ext cx="4178300" cy="313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No. Janice does not meet any other ABAWD exemptions, and she has not yet provided certification of her disability.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9CE36-9004-47D3-97F8-6C64A115782B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10/8/2015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271466"/>
            <a:ext cx="3169920" cy="488061"/>
          </a:xfrm>
        </p:spPr>
        <p:txBody>
          <a:bodyPr/>
          <a:lstStyle/>
          <a:p>
            <a:r>
              <a:rPr lang="en-US" dirty="0" smtClean="0"/>
              <a:t>SNAP ABAWD</a:t>
            </a:r>
            <a:endParaRPr lang="en-US" dirty="0"/>
          </a:p>
        </p:txBody>
      </p:sp>
      <p:sp>
        <p:nvSpPr>
          <p:cNvPr id="9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169920" cy="488061"/>
          </a:xfrm>
          <a:prstGeom prst="rect">
            <a:avLst/>
          </a:prstGeom>
        </p:spPr>
        <p:txBody>
          <a:bodyPr vert="horz" lIns="96962" tIns="48482" rIns="96962" bIns="48482" rtlCol="0"/>
          <a:lstStyle>
            <a:lvl1pPr algn="l">
              <a:defRPr sz="1200"/>
            </a:lvl1pPr>
          </a:lstStyle>
          <a:p>
            <a:r>
              <a:rPr lang="en-US" smtClean="0"/>
              <a:t>October 2015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467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9850" y="1162050"/>
            <a:ext cx="4178300" cy="313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No. Janice does not meet any other ABAWD exemptions, and she has not yet provided certification of her disability.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9CE36-9004-47D3-97F8-6C64A115782B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10/8/2015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271466"/>
            <a:ext cx="3169920" cy="488061"/>
          </a:xfrm>
        </p:spPr>
        <p:txBody>
          <a:bodyPr/>
          <a:lstStyle/>
          <a:p>
            <a:r>
              <a:rPr lang="en-US" dirty="0" smtClean="0"/>
              <a:t>SNAP ABAWD</a:t>
            </a:r>
            <a:endParaRPr lang="en-US" dirty="0"/>
          </a:p>
        </p:txBody>
      </p:sp>
      <p:sp>
        <p:nvSpPr>
          <p:cNvPr id="9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169920" cy="488061"/>
          </a:xfrm>
          <a:prstGeom prst="rect">
            <a:avLst/>
          </a:prstGeom>
        </p:spPr>
        <p:txBody>
          <a:bodyPr vert="horz" lIns="96962" tIns="48482" rIns="96962" bIns="48482" rtlCol="0"/>
          <a:lstStyle>
            <a:lvl1pPr algn="l">
              <a:defRPr sz="1200"/>
            </a:lvl1pPr>
          </a:lstStyle>
          <a:p>
            <a:r>
              <a:rPr lang="en-US" smtClean="0"/>
              <a:t>October 2015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618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9850" y="1162050"/>
            <a:ext cx="4178300" cy="313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No. Janice does not meet any other ABAWD exemptions, and she has not yet provided certification of her disability.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9CE36-9004-47D3-97F8-6C64A115782B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10/8/2015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271466"/>
            <a:ext cx="3169920" cy="488061"/>
          </a:xfrm>
        </p:spPr>
        <p:txBody>
          <a:bodyPr/>
          <a:lstStyle/>
          <a:p>
            <a:r>
              <a:rPr lang="en-US" dirty="0" smtClean="0"/>
              <a:t>SNAP ABAWD</a:t>
            </a:r>
            <a:endParaRPr lang="en-US" dirty="0"/>
          </a:p>
        </p:txBody>
      </p:sp>
      <p:sp>
        <p:nvSpPr>
          <p:cNvPr id="9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169920" cy="488061"/>
          </a:xfrm>
          <a:prstGeom prst="rect">
            <a:avLst/>
          </a:prstGeom>
        </p:spPr>
        <p:txBody>
          <a:bodyPr vert="horz" lIns="96962" tIns="48482" rIns="96962" bIns="48482" rtlCol="0"/>
          <a:lstStyle>
            <a:lvl1pPr algn="l">
              <a:defRPr sz="1200"/>
            </a:lvl1pPr>
          </a:lstStyle>
          <a:p>
            <a:r>
              <a:rPr lang="en-US" smtClean="0"/>
              <a:t>October 2015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046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9850" y="1162050"/>
            <a:ext cx="4178300" cy="313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EDC35-D46A-4D95-A709-63DBF4C977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0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9850" y="1162050"/>
            <a:ext cx="4178300" cy="313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ts val="401"/>
              </a:spcBef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Let’s look at a few examples to determine who meets an</a:t>
            </a:r>
            <a:r>
              <a:rPr lang="en-US" baseline="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ABAWD exemption.</a:t>
            </a:r>
            <a:endParaRPr lang="en-US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eaLnBrk="0" hangingPunct="0">
              <a:spcBef>
                <a:spcPts val="401"/>
              </a:spcBef>
            </a:pPr>
            <a:endParaRPr lang="en-US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eaLnBrk="0" hangingPunct="0">
              <a:spcBef>
                <a:spcPts val="401"/>
              </a:spcBef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Derrick, a 34-year-old man, lives in a non-waived area with his girlfriend, Amber, age 31, and her son, Jeremiah, who is 13-years-old. They purchase and prepare meals together. They apply for SNAP benefits and are found eligible. Does Derrick meet any ABAWD exemptions?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9CE36-9004-47D3-97F8-6C64A115782B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10/8/2015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271466"/>
            <a:ext cx="3169920" cy="488061"/>
          </a:xfrm>
        </p:spPr>
        <p:txBody>
          <a:bodyPr/>
          <a:lstStyle/>
          <a:p>
            <a:r>
              <a:rPr lang="en-US" dirty="0" smtClean="0"/>
              <a:t>SNAP ABAWD</a:t>
            </a:r>
            <a:endParaRPr lang="en-US" dirty="0"/>
          </a:p>
        </p:txBody>
      </p:sp>
      <p:sp>
        <p:nvSpPr>
          <p:cNvPr id="9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169920" cy="488061"/>
          </a:xfrm>
          <a:prstGeom prst="rect">
            <a:avLst/>
          </a:prstGeom>
        </p:spPr>
        <p:txBody>
          <a:bodyPr vert="horz" lIns="96962" tIns="48482" rIns="96962" bIns="48482" rtlCol="0"/>
          <a:lstStyle>
            <a:lvl1pPr algn="l">
              <a:defRPr sz="1200"/>
            </a:lvl1pPr>
          </a:lstStyle>
          <a:p>
            <a:r>
              <a:rPr lang="en-US" smtClean="0"/>
              <a:t>October 2015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130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9850" y="1162050"/>
            <a:ext cx="4178300" cy="313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ts val="401"/>
              </a:spcBef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Let’s look at a few examples to determine who meets an</a:t>
            </a:r>
            <a:r>
              <a:rPr lang="en-US" baseline="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ABAWD exemption.</a:t>
            </a:r>
            <a:endParaRPr lang="en-US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eaLnBrk="0" hangingPunct="0">
              <a:spcBef>
                <a:spcPts val="401"/>
              </a:spcBef>
            </a:pPr>
            <a:endParaRPr lang="en-US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eaLnBrk="0" hangingPunct="0">
              <a:spcBef>
                <a:spcPts val="401"/>
              </a:spcBef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Derrick, a 34-year-old man, lives in a non-waived area with his girlfriend, Amber, age 31, and her son, Jeremiah, who is 13-years-old. They purchase and prepare meals together. They apply for SNAP benefits and are found eligible. Does Derrick meet any ABAWD exemptions?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9CE36-9004-47D3-97F8-6C64A115782B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10/8/2015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271466"/>
            <a:ext cx="3169920" cy="488061"/>
          </a:xfrm>
        </p:spPr>
        <p:txBody>
          <a:bodyPr/>
          <a:lstStyle/>
          <a:p>
            <a:r>
              <a:rPr lang="en-US" dirty="0" smtClean="0"/>
              <a:t>SNAP ABAWD</a:t>
            </a:r>
            <a:endParaRPr lang="en-US" dirty="0"/>
          </a:p>
        </p:txBody>
      </p:sp>
      <p:sp>
        <p:nvSpPr>
          <p:cNvPr id="9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169920" cy="488061"/>
          </a:xfrm>
          <a:prstGeom prst="rect">
            <a:avLst/>
          </a:prstGeom>
        </p:spPr>
        <p:txBody>
          <a:bodyPr vert="horz" lIns="96962" tIns="48482" rIns="96962" bIns="48482" rtlCol="0"/>
          <a:lstStyle>
            <a:lvl1pPr algn="l">
              <a:defRPr sz="1200"/>
            </a:lvl1pPr>
          </a:lstStyle>
          <a:p>
            <a:r>
              <a:rPr lang="en-US" smtClean="0"/>
              <a:t>October 2015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128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9850" y="1162050"/>
            <a:ext cx="4178300" cy="313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Yes. Derrick does meet an ABAWD exemption because Jeremiah is under age 18 and is a part of the same SNAP household.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9CE36-9004-47D3-97F8-6C64A115782B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10/8/2015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271466"/>
            <a:ext cx="3169920" cy="488061"/>
          </a:xfrm>
        </p:spPr>
        <p:txBody>
          <a:bodyPr/>
          <a:lstStyle/>
          <a:p>
            <a:r>
              <a:rPr lang="en-US" dirty="0" smtClean="0"/>
              <a:t>SNAP ABAWD</a:t>
            </a:r>
            <a:endParaRPr lang="en-US" dirty="0"/>
          </a:p>
        </p:txBody>
      </p:sp>
      <p:sp>
        <p:nvSpPr>
          <p:cNvPr id="9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169920" cy="488061"/>
          </a:xfrm>
          <a:prstGeom prst="rect">
            <a:avLst/>
          </a:prstGeom>
        </p:spPr>
        <p:txBody>
          <a:bodyPr vert="horz" lIns="96962" tIns="48482" rIns="96962" bIns="48482" rtlCol="0"/>
          <a:lstStyle>
            <a:lvl1pPr algn="l">
              <a:defRPr sz="1200"/>
            </a:lvl1pPr>
          </a:lstStyle>
          <a:p>
            <a:r>
              <a:rPr lang="en-US" smtClean="0"/>
              <a:t>October 2015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041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9850" y="1162050"/>
            <a:ext cx="4178300" cy="313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Yes. Derrick does meet an ABAWD exemption because Jeremiah is under age 18 and is a part of the same SNAP household.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9CE36-9004-47D3-97F8-6C64A115782B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10/8/2015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271466"/>
            <a:ext cx="3169920" cy="488061"/>
          </a:xfrm>
        </p:spPr>
        <p:txBody>
          <a:bodyPr/>
          <a:lstStyle/>
          <a:p>
            <a:r>
              <a:rPr lang="en-US" dirty="0" smtClean="0"/>
              <a:t>SNAP ABAWD</a:t>
            </a:r>
            <a:endParaRPr lang="en-US" dirty="0"/>
          </a:p>
        </p:txBody>
      </p:sp>
      <p:sp>
        <p:nvSpPr>
          <p:cNvPr id="9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169920" cy="488061"/>
          </a:xfrm>
          <a:prstGeom prst="rect">
            <a:avLst/>
          </a:prstGeom>
        </p:spPr>
        <p:txBody>
          <a:bodyPr vert="horz" lIns="96962" tIns="48482" rIns="96962" bIns="48482" rtlCol="0"/>
          <a:lstStyle>
            <a:lvl1pPr algn="l">
              <a:defRPr sz="1200"/>
            </a:lvl1pPr>
          </a:lstStyle>
          <a:p>
            <a:r>
              <a:rPr lang="en-US" smtClean="0"/>
              <a:t>October 2015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697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9850" y="1162050"/>
            <a:ext cx="4178300" cy="313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1548">
              <a:defRPr/>
            </a:pPr>
            <a:r>
              <a:rPr lang="en-US" dirty="0" smtClean="0"/>
              <a:t>Janice, a 47-year-old single woman with no children, lives in a non-waived area. She applied for SNAP and claimed that she has a mental disability that prevents her from working. She was given a PA 1663 for</a:t>
            </a:r>
            <a:r>
              <a:rPr lang="en-US" baseline="0" dirty="0" smtClean="0"/>
              <a:t> her </a:t>
            </a:r>
            <a:r>
              <a:rPr lang="en-US" dirty="0" smtClean="0"/>
              <a:t>physician to</a:t>
            </a:r>
            <a:r>
              <a:rPr lang="en-US" baseline="0" dirty="0" smtClean="0"/>
              <a:t> complete</a:t>
            </a:r>
            <a:r>
              <a:rPr lang="en-US" dirty="0" smtClean="0"/>
              <a:t> but has yet to return it to the CAO. Does Janice meet any ABAWD exemptions?</a:t>
            </a:r>
          </a:p>
          <a:p>
            <a:pPr defTabSz="95154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9CE36-9004-47D3-97F8-6C64A115782B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10/8/2015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271466"/>
            <a:ext cx="3169920" cy="488061"/>
          </a:xfrm>
        </p:spPr>
        <p:txBody>
          <a:bodyPr/>
          <a:lstStyle/>
          <a:p>
            <a:r>
              <a:rPr lang="en-US" dirty="0" smtClean="0"/>
              <a:t>SNAP ABAWD</a:t>
            </a:r>
            <a:endParaRPr lang="en-US" dirty="0"/>
          </a:p>
        </p:txBody>
      </p:sp>
      <p:sp>
        <p:nvSpPr>
          <p:cNvPr id="9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169920" cy="488061"/>
          </a:xfrm>
          <a:prstGeom prst="rect">
            <a:avLst/>
          </a:prstGeom>
        </p:spPr>
        <p:txBody>
          <a:bodyPr vert="horz" lIns="96962" tIns="48482" rIns="96962" bIns="48482" rtlCol="0"/>
          <a:lstStyle>
            <a:lvl1pPr algn="l">
              <a:defRPr sz="1200"/>
            </a:lvl1pPr>
          </a:lstStyle>
          <a:p>
            <a:r>
              <a:rPr lang="en-US" smtClean="0"/>
              <a:t>October 2015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540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9850" y="1162050"/>
            <a:ext cx="4178300" cy="313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1548">
              <a:defRPr/>
            </a:pPr>
            <a:r>
              <a:rPr lang="en-US" dirty="0" smtClean="0"/>
              <a:t>Janice, a 47-year-old single woman with no children, lives in a non-waived area. She applied for SNAP and claimed that she has a mental disability that prevents her from working. She was given a PA 1663 for</a:t>
            </a:r>
            <a:r>
              <a:rPr lang="en-US" baseline="0" dirty="0" smtClean="0"/>
              <a:t> her </a:t>
            </a:r>
            <a:r>
              <a:rPr lang="en-US" dirty="0" smtClean="0"/>
              <a:t>physician to</a:t>
            </a:r>
            <a:r>
              <a:rPr lang="en-US" baseline="0" dirty="0" smtClean="0"/>
              <a:t> complete</a:t>
            </a:r>
            <a:r>
              <a:rPr lang="en-US" dirty="0" smtClean="0"/>
              <a:t> but has yet to return it to the CAO. Does Janice meet any ABAWD exemptions?</a:t>
            </a:r>
          </a:p>
          <a:p>
            <a:pPr defTabSz="95154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9CE36-9004-47D3-97F8-6C64A115782B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10/8/2015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271466"/>
            <a:ext cx="3169920" cy="488061"/>
          </a:xfrm>
        </p:spPr>
        <p:txBody>
          <a:bodyPr/>
          <a:lstStyle/>
          <a:p>
            <a:r>
              <a:rPr lang="en-US" dirty="0" smtClean="0"/>
              <a:t>SNAP ABAWD</a:t>
            </a:r>
            <a:endParaRPr lang="en-US" dirty="0"/>
          </a:p>
        </p:txBody>
      </p:sp>
      <p:sp>
        <p:nvSpPr>
          <p:cNvPr id="9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169920" cy="488061"/>
          </a:xfrm>
          <a:prstGeom prst="rect">
            <a:avLst/>
          </a:prstGeom>
        </p:spPr>
        <p:txBody>
          <a:bodyPr vert="horz" lIns="96962" tIns="48482" rIns="96962" bIns="48482" rtlCol="0"/>
          <a:lstStyle>
            <a:lvl1pPr algn="l">
              <a:defRPr sz="1200"/>
            </a:lvl1pPr>
          </a:lstStyle>
          <a:p>
            <a:r>
              <a:rPr lang="en-US" smtClean="0"/>
              <a:t>October 2015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993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9850" y="1162050"/>
            <a:ext cx="4178300" cy="313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No. Janice does not meet any other ABAWD exemptions, and she has not yet provided certification of her disability.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9CE36-9004-47D3-97F8-6C64A115782B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10/8/2015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271466"/>
            <a:ext cx="3169920" cy="488061"/>
          </a:xfrm>
        </p:spPr>
        <p:txBody>
          <a:bodyPr/>
          <a:lstStyle/>
          <a:p>
            <a:r>
              <a:rPr lang="en-US" dirty="0" smtClean="0"/>
              <a:t>SNAP ABAWD</a:t>
            </a:r>
            <a:endParaRPr lang="en-US" dirty="0"/>
          </a:p>
        </p:txBody>
      </p:sp>
      <p:sp>
        <p:nvSpPr>
          <p:cNvPr id="9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169920" cy="488061"/>
          </a:xfrm>
          <a:prstGeom prst="rect">
            <a:avLst/>
          </a:prstGeom>
        </p:spPr>
        <p:txBody>
          <a:bodyPr vert="horz" lIns="96962" tIns="48482" rIns="96962" bIns="48482" rtlCol="0"/>
          <a:lstStyle>
            <a:lvl1pPr algn="l">
              <a:defRPr sz="1200"/>
            </a:lvl1pPr>
          </a:lstStyle>
          <a:p>
            <a:r>
              <a:rPr lang="en-US" smtClean="0"/>
              <a:t>October 2015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278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D102E-1CCF-42E0-A3DE-7840BC47A518}" type="datetime1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5DD1-5BD9-4108-9030-A488ADA2E88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712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A1B4-DC65-46CE-9F30-CAB20E7E6341}" type="datetime1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5DD1-5BD9-4108-9030-A488ADA2E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1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309C-4C5B-4A3E-8522-48CF1F60C7F6}" type="datetime1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5DD1-5BD9-4108-9030-A488ADA2E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74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xamp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4898" y="914401"/>
            <a:ext cx="8305800" cy="51054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Slide Number Placeholder 19"/>
          <p:cNvSpPr>
            <a:spLocks noGrp="1"/>
          </p:cNvSpPr>
          <p:nvPr>
            <p:ph type="sldNum" sz="quarter" idx="12"/>
          </p:nvPr>
        </p:nvSpPr>
        <p:spPr>
          <a:xfrm>
            <a:off x="7696200" y="6086151"/>
            <a:ext cx="965200" cy="365125"/>
          </a:xfrm>
        </p:spPr>
        <p:txBody>
          <a:bodyPr/>
          <a:lstStyle/>
          <a:p>
            <a:pPr algn="ctr"/>
            <a:fld id="{9D710453-B075-45DB-8A7B-E3C399690A0E}" type="slidenum">
              <a:rPr lang="en-US" sz="825" smtClean="0"/>
              <a:pPr algn="ctr"/>
              <a:t>‹#›</a:t>
            </a:fld>
            <a:endParaRPr lang="en-US" sz="825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57200" y="304800"/>
            <a:ext cx="5410200" cy="45402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1219200"/>
            <a:ext cx="7897089" cy="4648200"/>
          </a:xfrm>
        </p:spPr>
        <p:txBody>
          <a:bodyPr>
            <a:normAutofit/>
          </a:bodyPr>
          <a:lstStyle>
            <a:lvl1pPr marL="257175" indent="-257175">
              <a:buFont typeface="+mj-lt"/>
              <a:buAutoNum type="arabicPeriod"/>
              <a:defRPr sz="1200">
                <a:latin typeface="Comic Sans MS" panose="030F0702030302020204" pitchFamily="66" charset="0"/>
              </a:defRPr>
            </a:lvl1pPr>
            <a:lvl2pPr>
              <a:defRPr sz="1200">
                <a:latin typeface="Comic Sans MS" panose="030F0702030302020204" pitchFamily="66" charset="0"/>
              </a:defRPr>
            </a:lvl2pPr>
            <a:lvl3pPr>
              <a:defRPr sz="1200">
                <a:latin typeface="Comic Sans MS" panose="030F0702030302020204" pitchFamily="66" charset="0"/>
              </a:defRPr>
            </a:lvl3pPr>
            <a:lvl4pPr>
              <a:defRPr sz="1200">
                <a:latin typeface="Comic Sans MS" panose="030F0702030302020204" pitchFamily="66" charset="0"/>
              </a:defRPr>
            </a:lvl4pPr>
          </a:lstStyle>
          <a:p>
            <a:pPr lvl="0"/>
            <a:r>
              <a:rPr lang="en-US" dirty="0" smtClean="0"/>
              <a:t>Comic Sans Font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56823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19BF-7C6B-4C05-92B5-CEAA7D80909E}" type="datetime1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5DD1-5BD9-4108-9030-A488ADA2E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0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7C5D4-A321-4658-8EBF-3CA1C3F3EE02}" type="datetime1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5DD1-5BD9-4108-9030-A488ADA2E88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50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DBA14-D142-458C-B6FE-926BB2D123B6}" type="datetime1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5DD1-5BD9-4108-9030-A488ADA2E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3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05A6-C1BE-4213-B93F-5F8A1B58FA9B}" type="datetime1">
              <a:rPr lang="en-US" smtClean="0"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5DD1-5BD9-4108-9030-A488ADA2E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06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03342-3F62-4A3F-B63F-EB1E477C601D}" type="datetime1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5DD1-5BD9-4108-9030-A488ADA2E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59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8E98-80F2-4FE1-B51C-68BCF4A42B3B}" type="datetime1">
              <a:rPr lang="en-US" smtClean="0"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5DD1-5BD9-4108-9030-A488ADA2E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03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32C722A-396C-4EE1-BFDA-941EFDC4A0A8}" type="datetime1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BD5DD1-5BD9-4108-9030-A488ADA2E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63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F197-545C-4E76-B400-0C55D95F4E49}" type="datetime1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5DD1-5BD9-4108-9030-A488ADA2E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0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6E4464D-C741-4D81-ACDC-D273228E37A8}" type="datetime1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EBD5DD1-5BD9-4108-9030-A488ADA2E88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35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jpeg"/><Relationship Id="rId7" Type="http://schemas.openxmlformats.org/officeDocument/2006/relationships/hyperlink" Target="mailto:anns@justharvest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kfisher@hungercoalition.org" TargetMode="External"/><Relationship Id="rId5" Type="http://schemas.openxmlformats.org/officeDocument/2006/relationships/image" Target="../media/image4.png"/><Relationship Id="rId4" Type="http://schemas.openxmlformats.org/officeDocument/2006/relationships/hyperlink" Target="mailto:lhayes@clsphila.org" TargetMode="Externa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ngercoalition.org/ABAWDS" TargetMode="External"/><Relationship Id="rId2" Type="http://schemas.openxmlformats.org/officeDocument/2006/relationships/hyperlink" Target="http://www.clsphila.org/ABAWD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4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ngercoalition.org/ABAWDs" TargetMode="External"/><Relationship Id="rId2" Type="http://schemas.openxmlformats.org/officeDocument/2006/relationships/hyperlink" Target="http://www.clsphila.org/ABAWDs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kfisher@hungercoalition.org" TargetMode="External"/><Relationship Id="rId4" Type="http://schemas.openxmlformats.org/officeDocument/2006/relationships/hyperlink" Target="mailto:Lhayes@clsphila.or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5DD1-5BD9-4108-9030-A488ADA2E88D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49" y="3335722"/>
            <a:ext cx="966187" cy="11646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420" y="4888905"/>
            <a:ext cx="2009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Louise Hayes</a:t>
            </a:r>
          </a:p>
          <a:p>
            <a:r>
              <a:rPr lang="en-US" sz="1600" i="1" dirty="0" smtClean="0"/>
              <a:t>Supervising Attorney</a:t>
            </a:r>
          </a:p>
          <a:p>
            <a:r>
              <a:rPr lang="en-US" sz="1600" i="1" dirty="0" smtClean="0">
                <a:hlinkClick r:id="rId4"/>
              </a:rPr>
              <a:t>lhayes@clsphila.org</a:t>
            </a:r>
            <a:endParaRPr lang="en-US" sz="1600" i="1" dirty="0" smtClean="0"/>
          </a:p>
          <a:p>
            <a:r>
              <a:rPr lang="en-US" sz="1600" i="1" dirty="0" smtClean="0"/>
              <a:t>www.clsphila.org</a:t>
            </a:r>
            <a:endParaRPr lang="en-US" sz="1600" i="1" dirty="0"/>
          </a:p>
        </p:txBody>
      </p:sp>
      <p:pic>
        <p:nvPicPr>
          <p:cNvPr id="9" name="Picture 8" descr="cid:image001.png@01D34F4F.FF61DA5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02" y="3178893"/>
            <a:ext cx="1575110" cy="15245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3150088" y="4909594"/>
            <a:ext cx="263104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1600" i="1" dirty="0">
                <a:latin typeface="Calibri" pitchFamily="34" charset="0"/>
              </a:rPr>
              <a:t>Kathy Fisher</a:t>
            </a:r>
          </a:p>
          <a:p>
            <a:r>
              <a:rPr lang="en-US" altLang="en-US" sz="1600" i="1" dirty="0">
                <a:latin typeface="Calibri" pitchFamily="34" charset="0"/>
              </a:rPr>
              <a:t>Policy Director</a:t>
            </a:r>
          </a:p>
          <a:p>
            <a:r>
              <a:rPr lang="en-US" altLang="en-US" sz="1600" i="1" dirty="0">
                <a:latin typeface="Calibri" pitchFamily="34" charset="0"/>
                <a:hlinkClick r:id="rId6"/>
              </a:rPr>
              <a:t>kfisher@hungercoalition.org</a:t>
            </a:r>
            <a:endParaRPr lang="en-US" altLang="en-US" sz="1600" i="1" dirty="0">
              <a:latin typeface="Calibri" pitchFamily="34" charset="0"/>
            </a:endParaRPr>
          </a:p>
          <a:p>
            <a:r>
              <a:rPr lang="en-US" altLang="en-US" sz="1600" i="1" dirty="0">
                <a:latin typeface="Calibri" pitchFamily="34" charset="0"/>
              </a:rPr>
              <a:t>www.hungercoalition.org</a:t>
            </a: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201793" y="1500638"/>
            <a:ext cx="85217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4000" b="1" i="1" dirty="0" smtClean="0">
                <a:latin typeface="Calibri" pitchFamily="34" charset="0"/>
              </a:rPr>
              <a:t> </a:t>
            </a:r>
            <a:r>
              <a:rPr lang="en-US" altLang="en-US" sz="4400" b="1" dirty="0" smtClean="0">
                <a:latin typeface="Calibri" pitchFamily="34" charset="0"/>
              </a:rPr>
              <a:t>Understanding the “New” </a:t>
            </a:r>
          </a:p>
          <a:p>
            <a:pPr algn="ctr"/>
            <a:r>
              <a:rPr lang="en-US" altLang="en-US" sz="4400" b="1" dirty="0" smtClean="0">
                <a:latin typeface="Calibri" pitchFamily="34" charset="0"/>
              </a:rPr>
              <a:t>SNAP Time Limit for ABAWDs</a:t>
            </a:r>
            <a:endParaRPr lang="en-US" altLang="en-US" sz="4400" b="1" dirty="0">
              <a:latin typeface="Calibri" pitchFamily="34" charset="0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6320529" y="4909594"/>
            <a:ext cx="272478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1600" i="1" dirty="0" smtClean="0">
                <a:latin typeface="Calibri" pitchFamily="34" charset="0"/>
              </a:rPr>
              <a:t>Ann Sanders</a:t>
            </a:r>
          </a:p>
          <a:p>
            <a:r>
              <a:rPr lang="en-US" altLang="en-US" sz="1600" i="1" dirty="0">
                <a:latin typeface="Calibri" pitchFamily="34" charset="0"/>
              </a:rPr>
              <a:t>Public Policy Advocate</a:t>
            </a:r>
            <a:endParaRPr lang="en-US" altLang="en-US" sz="1600" i="1" dirty="0" smtClean="0">
              <a:latin typeface="Calibri" pitchFamily="34" charset="0"/>
            </a:endParaRPr>
          </a:p>
          <a:p>
            <a:r>
              <a:rPr lang="en-US" altLang="en-US" sz="1600" i="1" dirty="0" smtClean="0">
                <a:latin typeface="Calibri" pitchFamily="34" charset="0"/>
                <a:hlinkClick r:id="rId7"/>
              </a:rPr>
              <a:t>anns@justharvest.org</a:t>
            </a:r>
            <a:r>
              <a:rPr lang="en-US" altLang="en-US" sz="1600" i="1" dirty="0" smtClean="0">
                <a:latin typeface="Calibri" pitchFamily="34" charset="0"/>
              </a:rPr>
              <a:t> </a:t>
            </a:r>
            <a:endParaRPr lang="en-US" altLang="en-US" sz="1600" i="1" dirty="0">
              <a:latin typeface="Calibri" pitchFamily="34" charset="0"/>
            </a:endParaRPr>
          </a:p>
          <a:p>
            <a:r>
              <a:rPr lang="en-US" altLang="en-US" sz="1600" i="1" dirty="0" smtClean="0">
                <a:latin typeface="Calibri" pitchFamily="34" charset="0"/>
              </a:rPr>
              <a:t>www.justharvest.org</a:t>
            </a:r>
            <a:endParaRPr lang="en-US" altLang="en-US" sz="1600" i="1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3756" y="514481"/>
            <a:ext cx="2331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Webinar hosted by: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991" y="249806"/>
            <a:ext cx="4167089" cy="7778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5876" y="3280450"/>
            <a:ext cx="1321477" cy="132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7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5DD1-5BD9-4108-9030-A488ADA2E88D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66255" y="157942"/>
            <a:ext cx="8870950" cy="1666933"/>
          </a:xfrm>
        </p:spPr>
        <p:txBody>
          <a:bodyPr>
            <a:noAutofit/>
          </a:bodyPr>
          <a:lstStyle/>
          <a:p>
            <a:pPr algn="ctr"/>
            <a:r>
              <a:rPr lang="en-US" sz="43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SNAP 3-month Time Limit: </a:t>
            </a:r>
            <a:r>
              <a:rPr lang="en-US" sz="43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/>
            </a:r>
            <a:br>
              <a:rPr lang="en-US" sz="43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</a:br>
            <a:r>
              <a:rPr lang="en-US" sz="65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Where?</a:t>
            </a:r>
            <a:endParaRPr lang="en-US" sz="4000" dirty="0">
              <a:latin typeface="+mn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31670" y="2049045"/>
            <a:ext cx="7605270" cy="398050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M</a:t>
            </a:r>
            <a:r>
              <a:rPr lang="en-US" sz="2400" dirty="0" smtClean="0"/>
              <a:t>any counties in Pennsylvania have always </a:t>
            </a:r>
            <a:r>
              <a:rPr lang="en-US" sz="2400" dirty="0"/>
              <a:t>qualified for a waiver from this rule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In 2019, 63 of 67 counties in Pennsylvania, as well as a few smaller municipalities, were waived from the rule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Starting April 1, just two counties – Forest and Mercer – are expected to qualify for a </a:t>
            </a:r>
            <a:r>
              <a:rPr lang="en-US" sz="2400" dirty="0" smtClean="0"/>
              <a:t>waiver (Mercer will lose it Dec. 31, 2020)</a:t>
            </a:r>
            <a:endParaRPr lang="en-US" sz="2400" dirty="0"/>
          </a:p>
          <a:p>
            <a:pPr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400" dirty="0"/>
              <a:t>This is a tremendous change – and challenge – for PA and states around the country</a:t>
            </a:r>
          </a:p>
        </p:txBody>
      </p:sp>
    </p:spTree>
    <p:extLst>
      <p:ext uri="{BB962C8B-B14F-4D97-AF65-F5344CB8AC3E}">
        <p14:creationId xmlns:p14="http://schemas.microsoft.com/office/powerpoint/2010/main" val="6890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5DD1-5BD9-4108-9030-A488ADA2E88D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27618" y="70404"/>
            <a:ext cx="8870950" cy="1666933"/>
          </a:xfrm>
        </p:spPr>
        <p:txBody>
          <a:bodyPr>
            <a:noAutofit/>
          </a:bodyPr>
          <a:lstStyle/>
          <a:p>
            <a:pPr algn="ctr"/>
            <a:r>
              <a:rPr lang="en-US" sz="43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SNAP 3-month Time Limit: </a:t>
            </a:r>
            <a:r>
              <a:rPr lang="en-US" sz="43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/>
            </a:r>
            <a:br>
              <a:rPr lang="en-US" sz="43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</a:br>
            <a:r>
              <a:rPr lang="en-US" sz="65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Why?</a:t>
            </a:r>
            <a:endParaRPr lang="en-US" sz="4000" dirty="0">
              <a:latin typeface="+mn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12613" y="1918207"/>
            <a:ext cx="7724805" cy="343311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200" dirty="0" smtClean="0"/>
              <a:t>Changes to the ABAWDs rule were considered by Congress during Farm Bill negotiations </a:t>
            </a:r>
          </a:p>
          <a:p>
            <a:pPr>
              <a:spcBef>
                <a:spcPts val="18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200" dirty="0" smtClean="0"/>
              <a:t>Those changes were rejected when Congress passed the Farm Bill in Dec. 2018</a:t>
            </a:r>
          </a:p>
          <a:p>
            <a:pPr>
              <a:spcBef>
                <a:spcPts val="18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200" dirty="0" smtClean="0"/>
              <a:t>Instead, the </a:t>
            </a:r>
            <a:r>
              <a:rPr lang="en-US" sz="2200" dirty="0"/>
              <a:t>Trump administration has </a:t>
            </a:r>
            <a:r>
              <a:rPr lang="en-US" sz="2200" dirty="0" smtClean="0"/>
              <a:t>used the rule making process to make this change</a:t>
            </a:r>
          </a:p>
          <a:p>
            <a:pPr>
              <a:spcBef>
                <a:spcPts val="18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200" dirty="0" smtClean="0"/>
              <a:t>Areas now must have much higher levels of unemployment to qualify for </a:t>
            </a:r>
            <a:r>
              <a:rPr lang="en-US" sz="2200" dirty="0"/>
              <a:t>a </a:t>
            </a:r>
            <a:r>
              <a:rPr lang="en-US" sz="2200" dirty="0" smtClean="0"/>
              <a:t>waiver</a:t>
            </a:r>
            <a:endParaRPr lang="en-US" sz="2200" dirty="0"/>
          </a:p>
          <a:p>
            <a:pPr>
              <a:spcBef>
                <a:spcPts val="18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33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5DD1-5BD9-4108-9030-A488ADA2E88D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81644" y="0"/>
            <a:ext cx="8870950" cy="1666933"/>
          </a:xfrm>
        </p:spPr>
        <p:txBody>
          <a:bodyPr>
            <a:noAutofit/>
          </a:bodyPr>
          <a:lstStyle/>
          <a:p>
            <a:pPr algn="ctr"/>
            <a:r>
              <a:rPr lang="en-US" sz="43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SNAP 3-month Time Limit: </a:t>
            </a:r>
            <a:r>
              <a:rPr lang="en-US" sz="43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/>
            </a:r>
            <a:br>
              <a:rPr lang="en-US" sz="43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</a:br>
            <a:r>
              <a:rPr lang="en-US" sz="6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How?</a:t>
            </a:r>
            <a:endParaRPr lang="en-US" sz="6000" dirty="0">
              <a:latin typeface="+mn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99937" y="1738779"/>
            <a:ext cx="6625407" cy="172489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/>
              <a:t>In the next section, we’ll </a:t>
            </a:r>
            <a:r>
              <a:rPr lang="en-US" sz="2400" dirty="0" smtClean="0"/>
              <a:t>discuss:</a:t>
            </a:r>
            <a:endParaRPr lang="en-US" sz="2400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400" dirty="0" smtClean="0"/>
              <a:t> How </a:t>
            </a:r>
            <a:r>
              <a:rPr lang="en-US" sz="2400" dirty="0"/>
              <a:t>the rule will be implemented in PA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400" dirty="0" smtClean="0"/>
              <a:t> How </a:t>
            </a:r>
            <a:r>
              <a:rPr lang="en-US" sz="2400" dirty="0"/>
              <a:t>you can help clients keep their </a:t>
            </a:r>
            <a:r>
              <a:rPr lang="en-US" sz="2400" dirty="0" smtClean="0"/>
              <a:t>SNAP</a:t>
            </a:r>
          </a:p>
          <a:p>
            <a:pPr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en-US" sz="2400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561112" y="3439527"/>
            <a:ext cx="7595753" cy="2774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Quick rule review: 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ABAWDs can get SNAP benefits for just 3 months in a 3 year period. To continue to get SNAP for longer, they must:</a:t>
            </a:r>
          </a:p>
          <a:p>
            <a:pPr lvl="1" indent="-457200">
              <a:spcBef>
                <a:spcPts val="12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Qualify for an “exemption”</a:t>
            </a:r>
            <a:endParaRPr lang="en-US" sz="1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indent="-457200">
              <a:spcBef>
                <a:spcPts val="12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Work or participate in a work program at least 20 hours per week (80 hours/month) </a:t>
            </a:r>
          </a:p>
          <a:p>
            <a:pPr lvl="1" indent="-457200">
              <a:spcBef>
                <a:spcPts val="12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 in school or training at least half-time</a:t>
            </a:r>
          </a:p>
          <a:p>
            <a:pPr lvl="1" indent="-457200">
              <a:spcBef>
                <a:spcPts val="12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Volunteer or perform community service for about 26 hours per month</a:t>
            </a:r>
          </a:p>
        </p:txBody>
      </p:sp>
    </p:spTree>
    <p:extLst>
      <p:ext uri="{BB962C8B-B14F-4D97-AF65-F5344CB8AC3E}">
        <p14:creationId xmlns:p14="http://schemas.microsoft.com/office/powerpoint/2010/main" val="259573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5DD1-5BD9-4108-9030-A488ADA2E88D}" type="slidenum">
              <a:rPr lang="en-US" smtClean="0"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11150"/>
            <a:ext cx="9144000" cy="6651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+mn-lt"/>
                <a:cs typeface="Arial" panose="020B0604020202020204" pitchFamily="34" charset="0"/>
              </a:rPr>
              <a:t>Categories of Exemptions</a:t>
            </a:r>
            <a:endParaRPr lang="en-US" b="1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64426074"/>
              </p:ext>
            </p:extLst>
          </p:nvPr>
        </p:nvGraphicFramePr>
        <p:xfrm>
          <a:off x="549985" y="2201130"/>
          <a:ext cx="8044030" cy="3269380"/>
        </p:xfrm>
        <a:graphic>
          <a:graphicData uri="http://schemas.openxmlformats.org/drawingml/2006/table">
            <a:tbl>
              <a:tblPr firstRow="1" bandRow="1"/>
              <a:tblGrid>
                <a:gridCol w="2073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0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96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1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Exemption</a:t>
                      </a:r>
                      <a:endParaRPr lang="en-US" sz="2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Explanation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dirty="0" smtClean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4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“Unfit for Work”*</a:t>
                      </a:r>
                      <a:endParaRPr lang="en-US" sz="2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Medical professional certifies individual</a:t>
                      </a:r>
                      <a:r>
                        <a:rPr lang="en-US" sz="21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will have trouble working (or unfitness is obvious)</a:t>
                      </a:r>
                      <a:endParaRPr lang="en-US" sz="2100" dirty="0" smtClean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Pregnancy</a:t>
                      </a:r>
                      <a:endParaRPr lang="en-US" sz="21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Being pregnant</a:t>
                      </a:r>
                      <a:r>
                        <a:rPr lang="en-US" sz="210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(may need to provide proof)</a:t>
                      </a:r>
                      <a:endParaRPr lang="en-US" sz="21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74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Meets another E</a:t>
                      </a:r>
                      <a:r>
                        <a:rPr lang="en-US" sz="21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xemption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Additional</a:t>
                      </a:r>
                      <a:r>
                        <a:rPr lang="en-US" sz="21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exemptions are listed on slide 15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105680" y="1270380"/>
            <a:ext cx="6932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Now is the time </a:t>
            </a:r>
            <a:r>
              <a:rPr lang="en-US" sz="2400" dirty="0" smtClean="0"/>
              <a:t>to help individuals start to get their paperwork in if they qualify for an exemption.</a:t>
            </a:r>
            <a:r>
              <a:rPr lang="en-US" sz="2400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28076" y="5665143"/>
            <a:ext cx="1423642" cy="355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600" i="1" dirty="0" smtClean="0">
                <a:solidFill>
                  <a:srgbClr val="0498FC"/>
                </a:solidFill>
                <a:ea typeface="Calibri" panose="020F0502020204030204" pitchFamily="34" charset="0"/>
                <a:cs typeface="Arial" panose="020B0604020202020204" pitchFamily="34" charset="0"/>
                <a:hlinkClick r:id="rId2" action="ppaction://hlinksldjump"/>
              </a:rPr>
              <a:t>* See slide 14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0411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5DD1-5BD9-4108-9030-A488ADA2E88D}" type="slidenum">
              <a:rPr lang="en-US" smtClean="0"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1463"/>
            <a:ext cx="9144000" cy="67786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  <a:cs typeface="Arial" panose="020B0604020202020204" pitchFamily="34" charset="0"/>
              </a:rPr>
              <a:t>Medical Exemption </a:t>
            </a:r>
            <a:r>
              <a:rPr lang="en-US" sz="4000" b="1" dirty="0" smtClean="0">
                <a:latin typeface="+mn-lt"/>
                <a:cs typeface="Arial" panose="020B0604020202020204" pitchFamily="34" charset="0"/>
              </a:rPr>
              <a:t>Form – PA 1921</a:t>
            </a:r>
            <a:endParaRPr lang="en-US" sz="40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564914" y="2108078"/>
            <a:ext cx="436769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 This includes those in drug </a:t>
            </a:r>
            <a:r>
              <a:rPr lang="en-US" dirty="0"/>
              <a:t>or alcohol treatment </a:t>
            </a:r>
            <a:r>
              <a:rPr lang="en-US" dirty="0" smtClean="0"/>
              <a:t>or mental  health </a:t>
            </a:r>
            <a:r>
              <a:rPr lang="en-US" dirty="0"/>
              <a:t>treatment </a:t>
            </a:r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 The </a:t>
            </a:r>
            <a:r>
              <a:rPr lang="en-US" dirty="0"/>
              <a:t>form should be submitted to </a:t>
            </a:r>
            <a:r>
              <a:rPr lang="en-US" dirty="0" smtClean="0"/>
              <a:t> the </a:t>
            </a:r>
            <a:r>
              <a:rPr lang="en-US" dirty="0"/>
              <a:t>CAO as soon as possible</a:t>
            </a:r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 ABAWDs </a:t>
            </a:r>
            <a:r>
              <a:rPr lang="en-US" dirty="0"/>
              <a:t>can also call the customer service center </a:t>
            </a:r>
            <a:r>
              <a:rPr lang="en-US" dirty="0" smtClean="0"/>
              <a:t>(Statewide</a:t>
            </a:r>
            <a:r>
              <a:rPr lang="en-US" dirty="0"/>
              <a:t>: 877-395-8930; Philly: 215-560-7226) to </a:t>
            </a:r>
            <a:r>
              <a:rPr lang="en-US" dirty="0" smtClean="0"/>
              <a:t>ask </a:t>
            </a:r>
            <a:r>
              <a:rPr lang="en-US" dirty="0"/>
              <a:t>that the form be mailed to </a:t>
            </a:r>
            <a:r>
              <a:rPr lang="en-US" dirty="0" smtClean="0"/>
              <a:t>them</a:t>
            </a:r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 Also available at </a:t>
            </a:r>
            <a:r>
              <a:rPr lang="en-US" dirty="0" smtClean="0">
                <a:hlinkClick r:id="rId2"/>
              </a:rPr>
              <a:t>www.clsphila.org/ABAWDS</a:t>
            </a:r>
            <a:r>
              <a:rPr lang="en-US" dirty="0" smtClean="0"/>
              <a:t> - or - </a:t>
            </a:r>
            <a:r>
              <a:rPr lang="en-US" dirty="0" smtClean="0">
                <a:hlinkClick r:id="rId3"/>
              </a:rPr>
              <a:t>www.hungercoalition.org/ABAWDS</a:t>
            </a:r>
            <a:r>
              <a:rPr lang="en-US" dirty="0" smtClean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144" y="2108078"/>
            <a:ext cx="2994909" cy="395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2385" y="1052036"/>
            <a:ext cx="8151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ABAWDs who cannot work due to medical reasons should have a medical provider complete an Medical Exemption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Form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7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5DD1-5BD9-4108-9030-A488ADA2E88D}" type="slidenum">
              <a:rPr lang="en-US" smtClean="0"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19088"/>
            <a:ext cx="8567738" cy="9302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4000" b="1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ther Exemptions </a:t>
            </a:r>
            <a:br>
              <a:rPr lang="en-US" sz="4000" b="1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100" i="1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(These are the “ETP” exemptions on earlier slide)</a:t>
            </a:r>
            <a:endParaRPr lang="en-US" sz="31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805515" y="1701208"/>
            <a:ext cx="7408718" cy="4223074"/>
          </a:xfrm>
        </p:spPr>
        <p:txBody>
          <a:bodyPr numCol="2" spcCol="274320">
            <a:noAutofit/>
          </a:bodyPr>
          <a:lstStyle/>
          <a:p>
            <a:pPr marL="182880">
              <a:spcBef>
                <a:spcPts val="1200"/>
              </a:spcBef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Homeless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82880">
              <a:spcBef>
                <a:spcPts val="1200"/>
              </a:spcBef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Experienced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domestic violence</a:t>
            </a:r>
          </a:p>
          <a:p>
            <a:pPr marL="182880">
              <a:spcBef>
                <a:spcPts val="1200"/>
              </a:spcBef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Cares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 ill or incapacitated person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same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home 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does not need to be same SNAP household)</a:t>
            </a:r>
          </a:p>
          <a:p>
            <a:pPr marL="182880">
              <a:spcBef>
                <a:spcPts val="1200"/>
              </a:spcBef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Enrolled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school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 training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at least half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time (must meet other rules for students)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82880">
              <a:spcBef>
                <a:spcPts val="1200"/>
              </a:spcBef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Expected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 return to work within 60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days</a:t>
            </a:r>
          </a:p>
          <a:p>
            <a:pPr marL="182880">
              <a:spcBef>
                <a:spcPts val="1200"/>
              </a:spcBef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82880">
              <a:spcBef>
                <a:spcPts val="1200"/>
              </a:spcBef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82880"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Cares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 a child in the household under age 6 </a:t>
            </a:r>
          </a:p>
          <a:p>
            <a:pPr marL="182880"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Applying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 or receiving Unemployment Compensation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82880"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Travel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 work, education, training, or volunteer site is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2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 more hours (round trip)</a:t>
            </a:r>
          </a:p>
          <a:p>
            <a:pPr marL="182880"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Migrant/seasonal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farm worker  expected to work within 30 days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1350"/>
              </a:spcBef>
              <a:buFont typeface="Courier New" panose="02070309020205020404" pitchFamily="49" charset="0"/>
              <a:buChar char="o"/>
            </a:pP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79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5DD1-5BD9-4108-9030-A488ADA2E88D}" type="slidenum">
              <a:rPr lang="en-US" smtClean="0"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9875"/>
            <a:ext cx="9144000" cy="61277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+mn-lt"/>
                <a:cs typeface="Arial" panose="020B0604020202020204" pitchFamily="34" charset="0"/>
              </a:rPr>
              <a:t>Time Limit </a:t>
            </a:r>
            <a:r>
              <a:rPr lang="en-US" sz="4000" b="1" dirty="0">
                <a:latin typeface="+mn-lt"/>
                <a:cs typeface="Arial" panose="020B0604020202020204" pitchFamily="34" charset="0"/>
              </a:rPr>
              <a:t>I</a:t>
            </a:r>
            <a:r>
              <a:rPr lang="en-US" sz="4000" b="1" dirty="0" smtClean="0">
                <a:latin typeface="+mn-lt"/>
                <a:cs typeface="Arial" panose="020B0604020202020204" pitchFamily="34" charset="0"/>
              </a:rPr>
              <a:t>mplementation at CAOs </a:t>
            </a:r>
            <a:endParaRPr lang="en-US" sz="40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13556" y="1046337"/>
            <a:ext cx="8116888" cy="10652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/>
              <a:t>SNAP applications &amp; re-certifications* </a:t>
            </a:r>
            <a:r>
              <a:rPr lang="en-US" sz="2200" dirty="0" smtClean="0"/>
              <a:t>will </a:t>
            </a:r>
            <a:r>
              <a:rPr lang="en-US" sz="2200" dirty="0"/>
              <a:t>include an ABAWD determination.  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CAO </a:t>
            </a:r>
            <a:r>
              <a:rPr lang="en-US" sz="2200" dirty="0"/>
              <a:t>workers will review all individuals age 18-49 to determine what category </a:t>
            </a:r>
            <a:r>
              <a:rPr lang="en-US" sz="2200" dirty="0" smtClean="0"/>
              <a:t>they are in:</a:t>
            </a:r>
            <a:endParaRPr lang="en-US" sz="2200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40851" y="2530545"/>
            <a:ext cx="2329614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Exempt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Has a child under </a:t>
            </a:r>
            <a:r>
              <a:rPr lang="en-US" dirty="0" smtClean="0"/>
              <a:t> 18 </a:t>
            </a:r>
            <a:r>
              <a:rPr lang="en-US" dirty="0"/>
              <a:t>in the SNAP household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Disabled or </a:t>
            </a:r>
            <a:r>
              <a:rPr lang="en-US" dirty="0" smtClean="0"/>
              <a:t>“unfit for work”</a:t>
            </a:r>
            <a:endParaRPr lang="en-US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Is pregnant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Meets </a:t>
            </a:r>
            <a:r>
              <a:rPr lang="en-US" dirty="0" smtClean="0"/>
              <a:t>another </a:t>
            </a:r>
            <a:r>
              <a:rPr lang="en-US" dirty="0"/>
              <a:t>exemption </a:t>
            </a:r>
            <a:r>
              <a:rPr lang="en-US" i="1" dirty="0"/>
              <a:t>(see </a:t>
            </a:r>
            <a:r>
              <a:rPr lang="en-US" i="1" dirty="0" smtClean="0"/>
              <a:t> slide 15)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961409" y="2533200"/>
            <a:ext cx="3389806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Has met ABAWDs requirements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Works at least 20 </a:t>
            </a:r>
            <a:r>
              <a:rPr lang="en-US" dirty="0" err="1"/>
              <a:t>hrs</a:t>
            </a:r>
            <a:r>
              <a:rPr lang="en-US" dirty="0"/>
              <a:t>/week averaged monthly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Participates in an approved education or training program 20 hours/week*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erforms </a:t>
            </a:r>
            <a:r>
              <a:rPr lang="en-US" dirty="0"/>
              <a:t>community </a:t>
            </a:r>
            <a:r>
              <a:rPr lang="en-US" dirty="0" smtClean="0"/>
              <a:t>service or volunteers for required hours (typically 26 hours/month)</a:t>
            </a:r>
            <a:endParaRPr lang="en-US" dirty="0"/>
          </a:p>
          <a:p>
            <a:pPr algn="ctr"/>
            <a:r>
              <a:rPr lang="en-US" i="1" dirty="0"/>
              <a:t>*Job search does not count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59323" y="2487033"/>
            <a:ext cx="2095345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The 3-month time limit applies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Is not exempt and does not live in a waived area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Has not met work, education, training or volunteer requirements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356" y="5729361"/>
            <a:ext cx="8317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 Re-certifications occur every 3 months, rather than annually, for </a:t>
            </a:r>
            <a:r>
              <a:rPr lang="en-US" i="1" dirty="0" smtClean="0"/>
              <a:t>non-exempt ABAWDs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7196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5DD1-5BD9-4108-9030-A488ADA2E88D}" type="slidenum">
              <a:rPr lang="en-US" smtClean="0"/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92100"/>
            <a:ext cx="9144000" cy="74295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+mn-lt"/>
                <a:cs typeface="Arial" panose="020B0604020202020204" pitchFamily="34" charset="0"/>
              </a:rPr>
              <a:t>CAOs will inform ABAWDs of Time Limit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824288" y="1356590"/>
            <a:ext cx="7585075" cy="26023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For individuals that do not meet an </a:t>
            </a:r>
            <a:r>
              <a:rPr lang="en-US" sz="2400" dirty="0" smtClean="0"/>
              <a:t>exemption </a:t>
            </a:r>
            <a:r>
              <a:rPr lang="en-US" sz="2400" dirty="0"/>
              <a:t>during the SNAP interview, CAO workers are to</a:t>
            </a:r>
            <a:r>
              <a:rPr lang="en-US" sz="2400" dirty="0" smtClean="0"/>
              <a:t>:</a:t>
            </a:r>
          </a:p>
          <a:p>
            <a:pPr marL="457200" indent="-342900"/>
            <a:r>
              <a:rPr lang="en-US" dirty="0"/>
              <a:t>Explain that starting April 1, they can receive just 3 months of SNAP benefits in the 3 year period if they do not:</a:t>
            </a:r>
          </a:p>
          <a:p>
            <a:pPr marL="914400" lvl="1" indent="-365760">
              <a:buSzPct val="80000"/>
              <a:buFont typeface="Courier New" panose="02070309020205020404" pitchFamily="49" charset="0"/>
              <a:buChar char="o"/>
            </a:pPr>
            <a:r>
              <a:rPr lang="en-US" sz="2000" dirty="0"/>
              <a:t>Qualify for an exemption</a:t>
            </a:r>
          </a:p>
          <a:p>
            <a:pPr marL="914400" lvl="1" indent="-365760">
              <a:buSzPct val="80000"/>
              <a:buFont typeface="Courier New" panose="02070309020205020404" pitchFamily="49" charset="0"/>
              <a:buChar char="o"/>
            </a:pPr>
            <a:r>
              <a:rPr lang="en-US" sz="2000" dirty="0" smtClean="0"/>
              <a:t>Meet </a:t>
            </a:r>
            <a:r>
              <a:rPr lang="en-US" sz="2000" dirty="0"/>
              <a:t>an ABAWD work, education/training, or volunteer requirement</a:t>
            </a:r>
          </a:p>
          <a:p>
            <a:pPr marL="0" indent="0">
              <a:buNone/>
            </a:pPr>
            <a:endParaRPr lang="en-US" sz="2850" dirty="0" smtClean="0"/>
          </a:p>
          <a:p>
            <a:pPr marL="0" indent="0">
              <a:buNone/>
            </a:pPr>
            <a:endParaRPr lang="en-US" sz="2850" dirty="0"/>
          </a:p>
          <a:p>
            <a:pPr marL="0" indent="0">
              <a:buNone/>
            </a:pPr>
            <a:endParaRPr lang="en-US" sz="2850" dirty="0" smtClean="0"/>
          </a:p>
          <a:p>
            <a:pPr marL="0" indent="0">
              <a:buNone/>
            </a:pPr>
            <a:endParaRPr lang="en-US" sz="2850" dirty="0" smtClean="0"/>
          </a:p>
          <a:p>
            <a:pPr marL="0" indent="0">
              <a:buNone/>
            </a:pPr>
            <a:endParaRPr lang="en-US" sz="2850" dirty="0" smtClean="0"/>
          </a:p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18738" y="4094256"/>
            <a:ext cx="7927303" cy="2005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DHS will mail ABAWDs a notice and survey (CM-558):</a:t>
            </a:r>
          </a:p>
          <a:p>
            <a:pPr marL="914400" lvl="1" indent="-36576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 approved, informing them of the 3-month limit</a:t>
            </a:r>
          </a:p>
          <a:p>
            <a:pPr marL="914400" lvl="1" indent="-36576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are working to learn more about DHS’ exact process and pressing for clear and frequent communication to clients </a:t>
            </a:r>
          </a:p>
        </p:txBody>
      </p:sp>
    </p:spTree>
    <p:extLst>
      <p:ext uri="{BB962C8B-B14F-4D97-AF65-F5344CB8AC3E}">
        <p14:creationId xmlns:p14="http://schemas.microsoft.com/office/powerpoint/2010/main" val="118440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D710453-B075-45DB-8A7B-E3C399690A0E}" type="slidenum">
              <a:rPr lang="en-US" sz="825"/>
              <a:pPr algn="ctr"/>
              <a:t>18</a:t>
            </a:fld>
            <a:endParaRPr lang="en-US" sz="825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6704" y="320332"/>
            <a:ext cx="91440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+mn-lt"/>
                <a:cs typeface="Arial" panose="020B0604020202020204" pitchFamily="34" charset="0"/>
              </a:rPr>
              <a:t>ABAWD Exemption – Example 1</a:t>
            </a:r>
            <a:endParaRPr lang="en-US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0" y="1219200"/>
            <a:ext cx="7897813" cy="4648200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0079" y="1835527"/>
            <a:ext cx="450473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Derrick: 34-year-old man</a:t>
            </a:r>
          </a:p>
          <a:p>
            <a:pPr marL="214313" indent="-214313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Lives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with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his girlfriend, Amber, and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her 13-year-old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son, Jeremiah</a:t>
            </a:r>
          </a:p>
          <a:p>
            <a:pPr marL="214313" indent="-214313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They purchase and prepare meals together</a:t>
            </a:r>
          </a:p>
          <a:p>
            <a:pPr marL="214313" indent="-214313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They apply for SNAP benefits and are found eligible</a:t>
            </a:r>
          </a:p>
          <a:p>
            <a:pPr marL="214313" indent="-214313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Is Derrick an ABAWD?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192" y="2116493"/>
            <a:ext cx="2608620" cy="32607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2112" y="1041533"/>
            <a:ext cx="8163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For all examples, assume the person lives in a county where the rule applies</a:t>
            </a:r>
            <a:r>
              <a:rPr lang="en-US" dirty="0" smtClean="0"/>
              <a:t>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993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D710453-B075-45DB-8A7B-E3C399690A0E}" type="slidenum">
              <a:rPr lang="en-US" sz="825"/>
              <a:pPr algn="ctr"/>
              <a:t>19</a:t>
            </a:fld>
            <a:endParaRPr lang="en-US" sz="825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339725"/>
            <a:ext cx="91440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+mn-lt"/>
                <a:cs typeface="Arial" panose="020B0604020202020204" pitchFamily="34" charset="0"/>
              </a:rPr>
              <a:t>ABAWD Exemption – Example 1</a:t>
            </a:r>
            <a:endParaRPr lang="en-US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0" y="1219200"/>
            <a:ext cx="7897813" cy="4648200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1746" y="2235249"/>
            <a:ext cx="450473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No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14313" indent="-214313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Derrick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is not considered an ABAWD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because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he receives SNAP with Jeremiah, who is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under age 18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(they are part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of the same SNAP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household)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14313" indent="-214313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479" y="1871664"/>
            <a:ext cx="2530166" cy="31627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297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663" y="667660"/>
            <a:ext cx="7886700" cy="73070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dirty="0" smtClean="0">
                <a:latin typeface="+mn-lt"/>
                <a:cs typeface="Arial" panose="020B0604020202020204" pitchFamily="34" charset="0"/>
              </a:rPr>
              <a:t>Overview</a:t>
            </a:r>
            <a:endParaRPr lang="en-US" sz="80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279" y="2069869"/>
            <a:ext cx="7886700" cy="419009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sz="2600" dirty="0" smtClean="0"/>
              <a:t>Basics of the SNAP Time Limit Rule 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sz="2600" dirty="0" smtClean="0"/>
              <a:t>Implementation in Pennsylvania</a:t>
            </a:r>
          </a:p>
          <a:p>
            <a:pPr lvl="3">
              <a:spcBef>
                <a:spcPts val="1800"/>
              </a:spcBef>
            </a:pPr>
            <a:r>
              <a:rPr lang="en-US" sz="1900" dirty="0" smtClean="0"/>
              <a:t>How ABAWDs can qualify for exemptions</a:t>
            </a:r>
            <a:endParaRPr lang="en-US" sz="1900" dirty="0"/>
          </a:p>
          <a:p>
            <a:pPr lvl="3">
              <a:spcBef>
                <a:spcPts val="1800"/>
              </a:spcBef>
            </a:pPr>
            <a:r>
              <a:rPr lang="en-US" sz="1900" dirty="0" smtClean="0"/>
              <a:t>How ABAWDs can comply with the rule through work and/or volunteer hours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sz="2600" dirty="0" smtClean="0"/>
              <a:t>Examples of Exemptions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sz="2600" dirty="0" smtClean="0"/>
              <a:t>Items still to be determined</a:t>
            </a:r>
            <a:endParaRPr lang="en-US" sz="2600" dirty="0"/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sz="2600" dirty="0" smtClean="0"/>
              <a:t>What you can do to help clients now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sz="2600" dirty="0" smtClean="0"/>
              <a:t>Questions </a:t>
            </a:r>
            <a:endParaRPr lang="en-US" sz="2600" dirty="0"/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5DD1-5BD9-4108-9030-A488ADA2E88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5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D710453-B075-45DB-8A7B-E3C399690A0E}" type="slidenum">
              <a:rPr lang="en-US" sz="825"/>
              <a:pPr algn="ctr"/>
              <a:t>20</a:t>
            </a:fld>
            <a:endParaRPr lang="en-US" sz="825" dirty="0"/>
          </a:p>
        </p:txBody>
      </p:sp>
      <p:sp>
        <p:nvSpPr>
          <p:cNvPr id="8" name="Title 4"/>
          <p:cNvSpPr>
            <a:spLocks noGrp="1"/>
          </p:cNvSpPr>
          <p:nvPr>
            <p:ph type="title" idx="4294967295"/>
          </p:nvPr>
        </p:nvSpPr>
        <p:spPr>
          <a:xfrm>
            <a:off x="1170363" y="452034"/>
            <a:ext cx="7239000" cy="5492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  <a:cs typeface="Arial" panose="020B0604020202020204" pitchFamily="34" charset="0"/>
              </a:rPr>
              <a:t>ABAWD Exemption – Example 2</a:t>
            </a:r>
            <a:endParaRPr lang="en-US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0" y="1219200"/>
            <a:ext cx="7897813" cy="4648200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9886" y="1284560"/>
            <a:ext cx="472465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Kevin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applies for SNAP benefits for himself and his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minor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son, Cory, in July for that month</a:t>
            </a:r>
          </a:p>
          <a:p>
            <a:pPr marL="214313" indent="-214313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Cory’s mom has custody of him during the school year and receives SNAP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benefits for Cory and herself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14313" indent="-214313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Kevin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has custody during the summer  </a:t>
            </a:r>
          </a:p>
          <a:p>
            <a:pPr marL="214313" indent="-214313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Kevin thinks the ABAWDs rule does not apply to him because of Cory. Is that right?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9" t="1882" r="11318" b="-2687"/>
          <a:stretch/>
        </p:blipFill>
        <p:spPr>
          <a:xfrm>
            <a:off x="5696267" y="2198196"/>
            <a:ext cx="2867889" cy="24616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59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D710453-B075-45DB-8A7B-E3C399690A0E}" type="slidenum">
              <a:rPr lang="en-US" sz="825"/>
              <a:pPr algn="ctr"/>
              <a:t>21</a:t>
            </a:fld>
            <a:endParaRPr lang="en-US" sz="825" dirty="0"/>
          </a:p>
        </p:txBody>
      </p:sp>
      <p:sp>
        <p:nvSpPr>
          <p:cNvPr id="8" name="Title 4"/>
          <p:cNvSpPr>
            <a:spLocks noGrp="1"/>
          </p:cNvSpPr>
          <p:nvPr>
            <p:ph type="title" idx="4294967295"/>
          </p:nvPr>
        </p:nvSpPr>
        <p:spPr>
          <a:xfrm>
            <a:off x="1170363" y="452034"/>
            <a:ext cx="7239000" cy="5492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  <a:cs typeface="Arial" panose="020B0604020202020204" pitchFamily="34" charset="0"/>
              </a:rPr>
              <a:t>ABAWD Exemption – Example 2</a:t>
            </a:r>
            <a:endParaRPr lang="en-US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0" y="1219200"/>
            <a:ext cx="7897813" cy="4648200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7198" y="1096439"/>
            <a:ext cx="472465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No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Because Cory is already part of his mom’s SNAP household,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Kevin considered an ABAWD 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Kevin is subject to the 3-month time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limit, unless: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Cory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is under age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6 (meets the caring for a child under age 6 exemption) – OR –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Cory’s mom agrees to let Kevin get SNAP for Cory in  the summer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9" t="1882" r="11318" b="-2687"/>
          <a:stretch/>
        </p:blipFill>
        <p:spPr>
          <a:xfrm>
            <a:off x="5654703" y="2208586"/>
            <a:ext cx="2867889" cy="24616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474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D710453-B075-45DB-8A7B-E3C399690A0E}" type="slidenum">
              <a:rPr lang="en-US" sz="825"/>
              <a:pPr algn="ctr"/>
              <a:t>22</a:t>
            </a:fld>
            <a:endParaRPr lang="en-US" sz="825" dirty="0"/>
          </a:p>
        </p:txBody>
      </p:sp>
      <p:sp>
        <p:nvSpPr>
          <p:cNvPr id="8" name="Title 4"/>
          <p:cNvSpPr>
            <a:spLocks noGrp="1"/>
          </p:cNvSpPr>
          <p:nvPr>
            <p:ph type="title" idx="4294967295"/>
          </p:nvPr>
        </p:nvSpPr>
        <p:spPr>
          <a:xfrm>
            <a:off x="0" y="339725"/>
            <a:ext cx="91440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+mn-lt"/>
                <a:cs typeface="Arial" panose="020B0604020202020204" pitchFamily="34" charset="0"/>
              </a:rPr>
              <a:t>ABAWD Exemption – Example </a:t>
            </a:r>
            <a:r>
              <a:rPr lang="en-US" b="1" dirty="0">
                <a:latin typeface="+mn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0" y="1219200"/>
            <a:ext cx="7897813" cy="4648200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1929" y="1419641"/>
            <a:ext cx="50356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Janice is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single 47-year-old woman, has no children, lives in Philadelphia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14313" indent="-214313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Applied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for SNAP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and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has a mental disability that prevents her from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working, but the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disability is not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obvious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14313" indent="-214313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Was given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 PA 1921 to have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completed by her medical provider but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has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not returned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it to the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CAO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14313" indent="-214313" eaLnBrk="0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Does she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meet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any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exemptions?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59" y="2270705"/>
            <a:ext cx="2129423" cy="21437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40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D710453-B075-45DB-8A7B-E3C399690A0E}" type="slidenum">
              <a:rPr lang="en-US" sz="825"/>
              <a:pPr algn="ctr"/>
              <a:t>23</a:t>
            </a:fld>
            <a:endParaRPr lang="en-US" sz="825" dirty="0"/>
          </a:p>
        </p:txBody>
      </p:sp>
      <p:sp>
        <p:nvSpPr>
          <p:cNvPr id="8" name="Title 4"/>
          <p:cNvSpPr>
            <a:spLocks noGrp="1"/>
          </p:cNvSpPr>
          <p:nvPr>
            <p:ph type="title" idx="4294967295"/>
          </p:nvPr>
        </p:nvSpPr>
        <p:spPr>
          <a:xfrm>
            <a:off x="0" y="339725"/>
            <a:ext cx="91440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+mn-lt"/>
                <a:cs typeface="Arial" panose="020B0604020202020204" pitchFamily="34" charset="0"/>
              </a:rPr>
              <a:t>ABAWD Exemption – Example </a:t>
            </a:r>
            <a:r>
              <a:rPr lang="en-US" b="1" dirty="0">
                <a:latin typeface="+mn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15635" y="1219200"/>
            <a:ext cx="5413665" cy="4648200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5819" y="1488534"/>
            <a:ext cx="50356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Janice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does not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meet any other ABAWD exemptions, and has not yet provided certification of her disability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she gets the PA-1921 filled out and submitted, she can remain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eligible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Community groups can help! (Many providers can sign the PA-1921)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59" y="2031714"/>
            <a:ext cx="2129423" cy="21437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479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5DD1-5BD9-4108-9030-A488ADA2E88D}" type="slidenum">
              <a:rPr lang="en-US" smtClean="0"/>
              <a:t>24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4993"/>
            <a:ext cx="9144000" cy="78292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+mn-lt"/>
                <a:cs typeface="Arial" panose="020B0604020202020204" pitchFamily="34" charset="0"/>
              </a:rPr>
              <a:t>Meeting required hours through work</a:t>
            </a:r>
            <a:endParaRPr lang="en-US" sz="40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9187" y="2143194"/>
            <a:ext cx="3864995" cy="38731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 dirty="0" smtClean="0"/>
              <a:t>If an ABAWD is </a:t>
            </a:r>
            <a:r>
              <a:rPr lang="en-US" sz="2200" u="sng" dirty="0" smtClean="0"/>
              <a:t>scheduled for 20 hours/week</a:t>
            </a:r>
            <a:r>
              <a:rPr lang="en-US" sz="2200" dirty="0" smtClean="0"/>
              <a:t> but misses hours through no fault of his/her own (holidays, illness, transportation problems):</a:t>
            </a:r>
          </a:p>
          <a:p>
            <a:pPr marL="52578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200" dirty="0" smtClean="0"/>
              <a:t>He or she should report  this </a:t>
            </a:r>
            <a:r>
              <a:rPr lang="en-US" sz="2200" dirty="0"/>
              <a:t>to the </a:t>
            </a:r>
            <a:r>
              <a:rPr lang="en-US" sz="2200" dirty="0" smtClean="0"/>
              <a:t>CAO, and ask for a GOOD </a:t>
            </a:r>
            <a:r>
              <a:rPr lang="en-US" sz="2200" dirty="0"/>
              <a:t>CAUSE </a:t>
            </a:r>
            <a:r>
              <a:rPr lang="en-US" sz="2200" dirty="0" smtClean="0"/>
              <a:t>review so that he/she can continue to qualify for SNAP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74390" y="2132802"/>
            <a:ext cx="3708501" cy="3301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an ABAWD is regularly </a:t>
            </a:r>
            <a:r>
              <a:rPr lang="en-US" sz="22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scheduled for less than 20 hours/week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 or she must do other permitted activities, such a volunteering or training, to get up to 20 hours a week. 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Job search can count for up to 10 hours/week</a:t>
            </a:r>
          </a:p>
        </p:txBody>
      </p:sp>
      <p:sp>
        <p:nvSpPr>
          <p:cNvPr id="6" name="Rectangle 5"/>
          <p:cNvSpPr/>
          <p:nvPr/>
        </p:nvSpPr>
        <p:spPr>
          <a:xfrm>
            <a:off x="426027" y="1318598"/>
            <a:ext cx="7543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What if an ABAWD works fewer than </a:t>
            </a:r>
            <a:r>
              <a:rPr lang="en-US" sz="2400" b="1" dirty="0" smtClean="0">
                <a:cs typeface="Arial" panose="020B0604020202020204" pitchFamily="34" charset="0"/>
              </a:rPr>
              <a:t>20 </a:t>
            </a:r>
            <a:r>
              <a:rPr lang="en-US" sz="2400" b="1" dirty="0">
                <a:cs typeface="Arial" panose="020B0604020202020204" pitchFamily="34" charset="0"/>
              </a:rPr>
              <a:t>hours/week?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729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D710453-B075-45DB-8A7B-E3C399690A0E}" type="slidenum">
              <a:rPr lang="en-US" sz="825"/>
              <a:pPr algn="ctr"/>
              <a:t>25</a:t>
            </a:fld>
            <a:endParaRPr lang="en-US" sz="825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177414"/>
            <a:ext cx="9144000" cy="1151035"/>
          </a:xfrm>
        </p:spPr>
        <p:txBody>
          <a:bodyPr>
            <a:noAutofit/>
          </a:bodyPr>
          <a:lstStyle/>
          <a:p>
            <a:pPr algn="ctr"/>
            <a:r>
              <a:rPr lang="en-US" sz="3800" b="1" dirty="0">
                <a:latin typeface="+mn-lt"/>
                <a:cs typeface="Arial" panose="020B0604020202020204" pitchFamily="34" charset="0"/>
              </a:rPr>
              <a:t>Non-Work Activities </a:t>
            </a:r>
            <a:r>
              <a:rPr lang="en-US" sz="3800" b="1" dirty="0" smtClean="0">
                <a:latin typeface="+mn-lt"/>
                <a:cs typeface="Arial" panose="020B0604020202020204" pitchFamily="34" charset="0"/>
              </a:rPr>
              <a:t>that meet the </a:t>
            </a:r>
            <a:br>
              <a:rPr lang="en-US" sz="3800" b="1" dirty="0" smtClean="0">
                <a:latin typeface="+mn-lt"/>
                <a:cs typeface="Arial" panose="020B0604020202020204" pitchFamily="34" charset="0"/>
              </a:rPr>
            </a:br>
            <a:r>
              <a:rPr lang="en-US" sz="3800" b="1" dirty="0" smtClean="0">
                <a:latin typeface="+mn-lt"/>
                <a:cs typeface="Arial" panose="020B0604020202020204" pitchFamily="34" charset="0"/>
              </a:rPr>
              <a:t>20 </a:t>
            </a:r>
            <a:r>
              <a:rPr lang="en-US" sz="3800" b="1" dirty="0">
                <a:latin typeface="+mn-lt"/>
                <a:cs typeface="Arial" panose="020B0604020202020204" pitchFamily="34" charset="0"/>
              </a:rPr>
              <a:t>hour/week </a:t>
            </a:r>
            <a:r>
              <a:rPr lang="en-US" sz="3800" b="1" dirty="0" smtClean="0">
                <a:latin typeface="+mn-lt"/>
                <a:cs typeface="Arial" panose="020B0604020202020204" pitchFamily="34" charset="0"/>
              </a:rPr>
              <a:t>requirement</a:t>
            </a:r>
            <a:endParaRPr lang="en-US" sz="3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794111" y="1520640"/>
            <a:ext cx="7431088" cy="4762500"/>
          </a:xfrm>
        </p:spPr>
        <p:txBody>
          <a:bodyPr>
            <a:noAutofit/>
          </a:bodyPr>
          <a:lstStyle/>
          <a:p>
            <a:pPr marL="0" lvl="1" indent="0">
              <a:spcBef>
                <a:spcPts val="1350"/>
              </a:spcBef>
              <a:buNone/>
            </a:pPr>
            <a:r>
              <a:rPr lang="en-US" sz="2400" dirty="0"/>
              <a:t>Activities that can meet 20 hours/week requirement </a:t>
            </a:r>
            <a:r>
              <a:rPr lang="en-US" sz="2400" i="1" dirty="0"/>
              <a:t>(alone or in combination</a:t>
            </a:r>
            <a:r>
              <a:rPr lang="en-US" sz="2400" i="1" dirty="0" smtClean="0"/>
              <a:t>)</a:t>
            </a:r>
            <a:r>
              <a:rPr lang="en-US" sz="2400" dirty="0" smtClean="0"/>
              <a:t>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Advanced </a:t>
            </a:r>
            <a:r>
              <a:rPr lang="en-US" sz="2000" dirty="0"/>
              <a:t>degree (college) classes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Skill/Vocational training classes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English-as-a-Second Language (ESL) classes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Adult Basic Education (ABE)/ Literacy classes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GED/High school remediation classes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Work experience/vocational experience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Programs through Career Links (WIOA programs)</a:t>
            </a:r>
            <a:endParaRPr lang="en-US" sz="2000" b="1" i="1" dirty="0">
              <a:solidFill>
                <a:srgbClr val="FF0000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Community service/ workfare </a:t>
            </a:r>
            <a:endParaRPr lang="en-US" sz="2000" dirty="0" smtClean="0"/>
          </a:p>
          <a:p>
            <a:pPr marL="201168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i="1" dirty="0" smtClean="0"/>
              <a:t>*Remember, those in school at least half time are exempt. They do not need to combine hours with other activities.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0961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5DD1-5BD9-4108-9030-A488ADA2E88D}" type="slidenum">
              <a:rPr lang="en-US" smtClean="0"/>
              <a:t>26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82967"/>
            <a:ext cx="9144000" cy="6048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+mn-lt"/>
                <a:cs typeface="Arial" panose="020B0604020202020204" pitchFamily="34" charset="0"/>
              </a:rPr>
              <a:t>Community Service/Workfare</a:t>
            </a:r>
            <a:endParaRPr lang="en-US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09656" y="1327116"/>
            <a:ext cx="7800499" cy="4627103"/>
          </a:xfrm>
        </p:spPr>
        <p:txBody>
          <a:bodyPr>
            <a:normAutofit fontScale="92500" lnSpcReduction="10000"/>
          </a:bodyPr>
          <a:lstStyle/>
          <a:p>
            <a:pPr marL="365760" indent="-36576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ABAWDs can comply with the rule by volunteering </a:t>
            </a:r>
            <a:r>
              <a:rPr lang="en-US" sz="2400" dirty="0"/>
              <a:t>with a </a:t>
            </a:r>
            <a:r>
              <a:rPr lang="en-US" sz="2400" dirty="0" smtClean="0"/>
              <a:t>non-profit </a:t>
            </a:r>
            <a:r>
              <a:rPr lang="en-US" sz="2400" dirty="0"/>
              <a:t>or government </a:t>
            </a:r>
            <a:r>
              <a:rPr lang="en-US" sz="2400" dirty="0" smtClean="0"/>
              <a:t>site</a:t>
            </a:r>
            <a:endParaRPr lang="en-US" sz="2400" dirty="0"/>
          </a:p>
          <a:p>
            <a:pPr marL="365760" indent="-36576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Required </a:t>
            </a:r>
            <a:r>
              <a:rPr lang="en-US" sz="2400" dirty="0"/>
              <a:t>hours are </a:t>
            </a:r>
            <a:r>
              <a:rPr lang="en-US" sz="2400" dirty="0" smtClean="0"/>
              <a:t>the </a:t>
            </a:r>
            <a:r>
              <a:rPr lang="en-US" sz="2400" dirty="0"/>
              <a:t>monthly </a:t>
            </a:r>
            <a:r>
              <a:rPr lang="en-US" sz="2400" dirty="0" smtClean="0"/>
              <a:t> SNAP </a:t>
            </a:r>
            <a:r>
              <a:rPr lang="en-US" sz="2400" dirty="0"/>
              <a:t>grant </a:t>
            </a:r>
            <a:r>
              <a:rPr lang="en-US" sz="2400" dirty="0" smtClean="0"/>
              <a:t>divided </a:t>
            </a:r>
            <a:r>
              <a:rPr lang="en-US" sz="2400" dirty="0"/>
              <a:t>by the </a:t>
            </a:r>
            <a:r>
              <a:rPr lang="en-US" sz="2400" dirty="0" smtClean="0"/>
              <a:t> minimum </a:t>
            </a:r>
            <a:r>
              <a:rPr lang="en-US" sz="2400" dirty="0"/>
              <a:t>wage </a:t>
            </a:r>
            <a:r>
              <a:rPr lang="en-US" sz="2400" dirty="0" smtClean="0"/>
              <a:t>(the $194  maximum </a:t>
            </a:r>
            <a:r>
              <a:rPr lang="en-US" sz="2400" dirty="0"/>
              <a:t>grant for </a:t>
            </a:r>
            <a:r>
              <a:rPr lang="en-US" sz="2400" dirty="0" smtClean="0"/>
              <a:t>one person, divided by $</a:t>
            </a:r>
            <a:r>
              <a:rPr lang="en-US" sz="2400" dirty="0"/>
              <a:t>7.25 = </a:t>
            </a:r>
            <a:r>
              <a:rPr lang="en-US" sz="2400" b="1" dirty="0" smtClean="0"/>
              <a:t>26 hours/month)</a:t>
            </a:r>
          </a:p>
          <a:p>
            <a:pPr marL="365760" indent="-36576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ABAWDs will be allowed to find volunteer sites/opportunities on their own (“self-directed community service”)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Details for how ABAWDs will report hours are still being </a:t>
            </a:r>
            <a:r>
              <a:rPr lang="en-US" sz="2400" dirty="0"/>
              <a:t>finalized (we will update our websites when new information is available) </a:t>
            </a:r>
            <a:endParaRPr lang="en-US" sz="2400" dirty="0" smtClean="0"/>
          </a:p>
          <a:p>
            <a:pPr marL="365760" indent="-36576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V</a:t>
            </a:r>
            <a:r>
              <a:rPr lang="en-US" sz="2400" dirty="0" smtClean="0"/>
              <a:t>olunteer </a:t>
            </a:r>
            <a:r>
              <a:rPr lang="en-US" sz="2400" dirty="0"/>
              <a:t>sites </a:t>
            </a:r>
            <a:r>
              <a:rPr lang="en-US" sz="2400" dirty="0" smtClean="0"/>
              <a:t>may be asked to sign </a:t>
            </a:r>
            <a:r>
              <a:rPr lang="en-US" sz="2400" dirty="0"/>
              <a:t>a Community Service Agency Agreement (PA 1694 is currently being </a:t>
            </a:r>
            <a:r>
              <a:rPr lang="en-US" sz="2400" dirty="0" smtClean="0"/>
              <a:t>revised)</a:t>
            </a:r>
          </a:p>
          <a:p>
            <a:pPr marL="365760" indent="-36576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71771" y="3584110"/>
            <a:ext cx="7737592" cy="22500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797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5DD1-5BD9-4108-9030-A488ADA2E88D}" type="slidenum">
              <a:rPr lang="en-US" smtClean="0"/>
              <a:t>27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46050"/>
            <a:ext cx="9144000" cy="78105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+mn-lt"/>
              </a:rPr>
              <a:t>SNAP Employment &amp; Training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904008" y="1184563"/>
            <a:ext cx="7471065" cy="5020293"/>
          </a:xfrm>
        </p:spPr>
        <p:txBody>
          <a:bodyPr>
            <a:normAutofit/>
          </a:bodyPr>
          <a:lstStyle/>
          <a:p>
            <a:pPr marL="274320" indent="-27432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DHS has some employment and training slots to help ABAWDs comply and continue to receive SNAP</a:t>
            </a:r>
          </a:p>
          <a:p>
            <a:pPr marL="274320" indent="-27432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There are a limited number of programs and slots, and some  have specific requirements clients must meet to be accepted </a:t>
            </a:r>
            <a:endParaRPr lang="en-US" sz="2400" dirty="0"/>
          </a:p>
          <a:p>
            <a:pPr marL="274320" indent="-27432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Clients who are interested must be </a:t>
            </a:r>
            <a:r>
              <a:rPr lang="en-US" sz="2400" dirty="0"/>
              <a:t>referred to employment and </a:t>
            </a:r>
            <a:r>
              <a:rPr lang="en-US" sz="2400" dirty="0" smtClean="0"/>
              <a:t>training</a:t>
            </a:r>
            <a:r>
              <a:rPr lang="en-US" sz="2400" dirty="0"/>
              <a:t> </a:t>
            </a:r>
            <a:r>
              <a:rPr lang="en-US" sz="2400" dirty="0" smtClean="0"/>
              <a:t>by the CAO</a:t>
            </a:r>
            <a:endParaRPr lang="en-US" sz="2400" dirty="0"/>
          </a:p>
          <a:p>
            <a:pPr marL="274320" indent="-27432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He/she can ask at the CAO, or, c</a:t>
            </a:r>
            <a:r>
              <a:rPr lang="en-US" sz="2200" dirty="0" smtClean="0"/>
              <a:t>all </a:t>
            </a:r>
            <a:r>
              <a:rPr lang="en-US" sz="2200" dirty="0"/>
              <a:t>the customer service </a:t>
            </a:r>
            <a:r>
              <a:rPr lang="en-US" sz="2200" dirty="0" smtClean="0"/>
              <a:t>center and ask </a:t>
            </a:r>
            <a:r>
              <a:rPr lang="en-US" sz="2200" dirty="0"/>
              <a:t>that “a ticket be sent to their CAO worker for an  E&amp;T referral” to start the </a:t>
            </a:r>
            <a:r>
              <a:rPr lang="en-US" sz="2200" dirty="0" smtClean="0"/>
              <a:t>process</a:t>
            </a:r>
          </a:p>
          <a:p>
            <a:pPr marL="1144588" lvl="2" indent="-285750"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sz="2200" dirty="0" smtClean="0"/>
              <a:t>  Statewide</a:t>
            </a:r>
            <a:r>
              <a:rPr lang="en-US" sz="2200" dirty="0"/>
              <a:t>: 877-395-8930 </a:t>
            </a:r>
          </a:p>
          <a:p>
            <a:pPr marL="1201738" lvl="2" indent="-342900"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sz="2200" dirty="0" smtClean="0"/>
              <a:t> Philly: 215-560-7226 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52345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D710453-B075-45DB-8A7B-E3C399690A0E}" type="slidenum">
              <a:rPr lang="en-US" sz="825"/>
              <a:pPr algn="ctr"/>
              <a:t>28</a:t>
            </a:fld>
            <a:endParaRPr lang="en-US" sz="825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0" y="1219200"/>
            <a:ext cx="7897813" cy="4648200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8584" y="1311920"/>
            <a:ext cx="511177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Rose is a 35-year old single woman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She receives full months of SNAP benefits in Aug., Sept., and Oct.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has a renewal interview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 Oct. 21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 the interview, Rose reports having worked 20 hours in the previous week and expects to continue to work 20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hours/week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 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CAO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verifies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employment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Rose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continue to receive SNAP?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 bwMode="white">
          <a:xfrm>
            <a:off x="0" y="339328"/>
            <a:ext cx="9144000" cy="549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Complying with Hours – Example 1 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3" r="30988"/>
          <a:stretch/>
        </p:blipFill>
        <p:spPr>
          <a:xfrm>
            <a:off x="6292351" y="1986885"/>
            <a:ext cx="2389518" cy="27013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168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D710453-B075-45DB-8A7B-E3C399690A0E}" type="slidenum">
              <a:rPr lang="en-US" sz="825"/>
              <a:pPr algn="ctr"/>
              <a:t>29</a:t>
            </a:fld>
            <a:endParaRPr lang="en-US" sz="825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0" y="1219200"/>
            <a:ext cx="7897813" cy="4648200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82736" y="2203095"/>
            <a:ext cx="4067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Yes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Rose is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now meeting the work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requirement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Her SNAP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eligibility now continues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uninterrupted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 bwMode="white">
          <a:xfrm>
            <a:off x="1045082" y="339328"/>
            <a:ext cx="7239000" cy="549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 bwMode="white">
          <a:xfrm>
            <a:off x="92582" y="373693"/>
            <a:ext cx="9144000" cy="549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Complying with Hours – Example 1 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3" r="30988"/>
          <a:stretch/>
        </p:blipFill>
        <p:spPr>
          <a:xfrm>
            <a:off x="5814368" y="2049230"/>
            <a:ext cx="2389518" cy="27013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603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5DD1-5BD9-4108-9030-A488ADA2E88D}" type="slidenum">
              <a:rPr lang="en-US" smtClean="0"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11558" y="145671"/>
            <a:ext cx="7543800" cy="1077912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latin typeface="+mn-lt"/>
              </a:rPr>
              <a:t>The Basics</a:t>
            </a:r>
            <a:endParaRPr lang="en-US" sz="6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11558" y="1223583"/>
            <a:ext cx="7697805" cy="3348417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federal SNAP </a:t>
            </a:r>
            <a:r>
              <a:rPr lang="en-US" sz="2400" dirty="0" smtClean="0"/>
              <a:t>time limit </a:t>
            </a:r>
            <a:r>
              <a:rPr lang="en-US" sz="2400" dirty="0"/>
              <a:t>for “ABAWDs,” so-called Able Bodied Adults without </a:t>
            </a:r>
            <a:r>
              <a:rPr lang="en-US" sz="2400" dirty="0" smtClean="0"/>
              <a:t>Dependents, </a:t>
            </a:r>
            <a:r>
              <a:rPr lang="en-US" sz="2400" dirty="0"/>
              <a:t>goes into effect April 1, 2020 in almost all of </a:t>
            </a:r>
            <a:r>
              <a:rPr lang="en-US" sz="2400" dirty="0" smtClean="0"/>
              <a:t>Pennsylvania.  </a:t>
            </a:r>
          </a:p>
          <a:p>
            <a:r>
              <a:rPr lang="en-US" sz="2400" dirty="0" smtClean="0"/>
              <a:t>An ABAWD is an individual </a:t>
            </a:r>
            <a:r>
              <a:rPr lang="en-US" sz="2400" dirty="0"/>
              <a:t>between 18 and 49 years old who is not </a:t>
            </a:r>
            <a:r>
              <a:rPr lang="en-US" sz="2400" dirty="0" smtClean="0"/>
              <a:t>disabled, </a:t>
            </a:r>
            <a:r>
              <a:rPr lang="en-US" sz="2400" dirty="0"/>
              <a:t>pregnant, </a:t>
            </a:r>
            <a:r>
              <a:rPr lang="en-US" sz="2400" dirty="0" smtClean="0"/>
              <a:t>or, receiving SNAP with a child under age 18.</a:t>
            </a:r>
          </a:p>
          <a:p>
            <a:r>
              <a:rPr lang="en-US" sz="2400" dirty="0" smtClean="0"/>
              <a:t>Those </a:t>
            </a:r>
            <a:r>
              <a:rPr lang="en-US" sz="2400" dirty="0"/>
              <a:t>considered </a:t>
            </a:r>
            <a:r>
              <a:rPr lang="en-US" sz="2400" dirty="0" smtClean="0"/>
              <a:t>ABAWDs may </a:t>
            </a:r>
            <a:r>
              <a:rPr lang="en-US" sz="2400" dirty="0"/>
              <a:t>only receive SNAP benefits for a total of </a:t>
            </a:r>
            <a:r>
              <a:rPr lang="en-US" sz="2400" dirty="0" smtClean="0"/>
              <a:t> 3 </a:t>
            </a:r>
            <a:r>
              <a:rPr lang="en-US" sz="2400" dirty="0"/>
              <a:t>months </a:t>
            </a:r>
            <a:r>
              <a:rPr lang="en-US" sz="2400" dirty="0" smtClean="0"/>
              <a:t>in 3 year period, unless the individual:</a:t>
            </a:r>
          </a:p>
          <a:p>
            <a:pPr marL="566928" lvl="1" indent="-27432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74320" algn="l"/>
              </a:tabLst>
            </a:pPr>
            <a:r>
              <a:rPr lang="en-US" sz="2400" dirty="0" smtClean="0"/>
              <a:t>Meets </a:t>
            </a:r>
            <a:r>
              <a:rPr lang="en-US" sz="2400" dirty="0"/>
              <a:t>an “</a:t>
            </a:r>
            <a:r>
              <a:rPr lang="en-US" sz="2400" dirty="0" smtClean="0"/>
              <a:t>exemption,” or,</a:t>
            </a:r>
          </a:p>
          <a:p>
            <a:pPr marL="566928" lvl="1" indent="-27432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400" dirty="0" smtClean="0"/>
              <a:t>Complies </a:t>
            </a:r>
            <a:r>
              <a:rPr lang="en-US" sz="2400" dirty="0"/>
              <a:t>with certain work </a:t>
            </a:r>
            <a:r>
              <a:rPr lang="en-US" sz="2400" dirty="0" smtClean="0"/>
              <a:t>or volunteer requirements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79927" y="5469967"/>
            <a:ext cx="78754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608" lvl="1" indent="0">
              <a:spcBef>
                <a:spcPts val="600"/>
              </a:spcBef>
              <a:spcAft>
                <a:spcPts val="600"/>
              </a:spcAft>
              <a:buNone/>
              <a:tabLst>
                <a:tab pos="0" algn="l"/>
              </a:tabLst>
            </a:pPr>
            <a:r>
              <a:rPr lang="en-US" sz="2200" dirty="0"/>
              <a:t>Previously, </a:t>
            </a:r>
            <a:r>
              <a:rPr lang="en-US" sz="2200" dirty="0" smtClean="0"/>
              <a:t>this rule did not apply in most of the state because of high unemployment. Those areas </a:t>
            </a:r>
            <a:r>
              <a:rPr lang="en-US" sz="2200" dirty="0"/>
              <a:t>can no longer be protected. </a:t>
            </a:r>
          </a:p>
        </p:txBody>
      </p:sp>
    </p:spTree>
    <p:extLst>
      <p:ext uri="{BB962C8B-B14F-4D97-AF65-F5344CB8AC3E}">
        <p14:creationId xmlns:p14="http://schemas.microsoft.com/office/powerpoint/2010/main" val="1678984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5DD1-5BD9-4108-9030-A488ADA2E88D}" type="slidenum">
              <a:rPr lang="en-US" smtClean="0"/>
              <a:t>30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80975"/>
            <a:ext cx="9144000" cy="8302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+mn-lt"/>
                <a:cs typeface="Arial" panose="020B0604020202020204" pitchFamily="34" charset="0"/>
              </a:rPr>
              <a:t>Regaining SNAP After a Cutoff</a:t>
            </a:r>
            <a:endParaRPr lang="en-US" sz="40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60080" y="1500479"/>
            <a:ext cx="3702050" cy="4122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ABAWDs can reapply and  get SNAP back if:</a:t>
            </a:r>
            <a:endParaRPr lang="en-US" sz="2400" dirty="0"/>
          </a:p>
          <a:p>
            <a:pPr marL="617220" lvl="1" indent="-342900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Become </a:t>
            </a:r>
            <a:r>
              <a:rPr lang="en-US" sz="2000" dirty="0" smtClean="0"/>
              <a:t>exempt</a:t>
            </a:r>
            <a:endParaRPr lang="en-US" sz="2000" dirty="0"/>
          </a:p>
          <a:p>
            <a:pPr marL="617220" lvl="1" indent="-342900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 smtClean="0"/>
              <a:t>Meet </a:t>
            </a:r>
            <a:r>
              <a:rPr lang="en-US" sz="2000" dirty="0"/>
              <a:t>the 20 hour/week work requirement (or work off the SNAP through community service</a:t>
            </a:r>
            <a:r>
              <a:rPr lang="en-US" sz="2000" dirty="0" smtClean="0"/>
              <a:t>)</a:t>
            </a:r>
          </a:p>
          <a:p>
            <a:pPr marL="617220" lvl="1" indent="-342900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Move to an area with a geographic waiver</a:t>
            </a:r>
          </a:p>
          <a:p>
            <a:pPr lvl="1"/>
            <a:endParaRPr lang="en-US" sz="21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971306" y="1500479"/>
            <a:ext cx="3827462" cy="3589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Even if an ABAWD doesn’t otherwise qualify, he/she can get another 3 months of SNAP if in </a:t>
            </a:r>
            <a:r>
              <a:rPr lang="en-US" sz="2400" dirty="0"/>
              <a:t>any 30-day period since last got SNAP, have:  </a:t>
            </a:r>
            <a:endParaRPr lang="en-US" sz="2400" dirty="0" smtClean="0"/>
          </a:p>
          <a:p>
            <a:pPr marL="525780" indent="-342900">
              <a:spcBef>
                <a:spcPts val="18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Worked </a:t>
            </a:r>
            <a:r>
              <a:rPr lang="en-US" dirty="0"/>
              <a:t>80 hours, or </a:t>
            </a:r>
          </a:p>
          <a:p>
            <a:pPr marL="525780" indent="-342900">
              <a:spcBef>
                <a:spcPts val="18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Participated </a:t>
            </a:r>
            <a:r>
              <a:rPr lang="en-US" dirty="0"/>
              <a:t>in </a:t>
            </a:r>
            <a:r>
              <a:rPr lang="en-US" dirty="0" smtClean="0"/>
              <a:t>a </a:t>
            </a:r>
            <a:r>
              <a:rPr lang="en-US" dirty="0"/>
              <a:t>training program for </a:t>
            </a:r>
            <a:r>
              <a:rPr lang="en-US" dirty="0" smtClean="0"/>
              <a:t>80 hours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6402" y="5732043"/>
            <a:ext cx="726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A new </a:t>
            </a:r>
            <a:r>
              <a:rPr lang="en-US" sz="2400" i="1" dirty="0"/>
              <a:t>3-year period for </a:t>
            </a:r>
            <a:r>
              <a:rPr lang="en-US" sz="2400" i="1" u="sng" dirty="0"/>
              <a:t>all </a:t>
            </a:r>
            <a:r>
              <a:rPr lang="en-US" sz="2400" i="1" u="sng" dirty="0" smtClean="0"/>
              <a:t>ABAWDs</a:t>
            </a:r>
            <a:r>
              <a:rPr lang="en-US" sz="2400" i="1" dirty="0" smtClean="0"/>
              <a:t> will </a:t>
            </a:r>
            <a:r>
              <a:rPr lang="en-US" sz="2400" i="1" dirty="0"/>
              <a:t>start </a:t>
            </a:r>
            <a:r>
              <a:rPr lang="en-US" sz="2400" i="1" dirty="0" smtClean="0"/>
              <a:t>1/1/2021.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03483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D710453-B075-45DB-8A7B-E3C399690A0E}" type="slidenum">
              <a:rPr lang="en-US" sz="825"/>
              <a:pPr algn="ctr"/>
              <a:t>31</a:t>
            </a:fld>
            <a:endParaRPr lang="en-US" sz="825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0" y="1219200"/>
            <a:ext cx="7897813" cy="4648200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3311" y="1311920"/>
            <a:ext cx="5349032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Anthony is a 46-year old single man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receives three full months of SNAP benefits in Jan., Feb., and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March, and benefits stop due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the time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limit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 </a:t>
            </a:r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Anthony reapplies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SNAP in Nov. of the same year and is now receiving unemployment compensation </a:t>
            </a:r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His unemployment compensation income is within SNAP income limits </a:t>
            </a:r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Anthony eligible?  </a:t>
            </a:r>
          </a:p>
        </p:txBody>
      </p:sp>
      <p:sp>
        <p:nvSpPr>
          <p:cNvPr id="7" name="Rectangle 6"/>
          <p:cNvSpPr/>
          <p:nvPr/>
        </p:nvSpPr>
        <p:spPr>
          <a:xfrm>
            <a:off x="903413" y="242311"/>
            <a:ext cx="74224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Regaining SNAP 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– Example </a:t>
            </a:r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1 </a:t>
            </a:r>
            <a:endParaRPr lang="en-US" sz="44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890" y="2188434"/>
            <a:ext cx="2217671" cy="23798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742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D710453-B075-45DB-8A7B-E3C399690A0E}" type="slidenum">
              <a:rPr lang="en-US" sz="825"/>
              <a:pPr algn="ctr"/>
              <a:t>32</a:t>
            </a:fld>
            <a:endParaRPr lang="en-US" sz="825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0" y="1219200"/>
            <a:ext cx="7897813" cy="4648200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2784" y="1604307"/>
            <a:ext cx="451859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Receiving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Unemployment is a federal E&amp;T exemption from ABAWD requirements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Anthony’s SNAP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eligibility has been regained because he is now meeting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 exemption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 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SNAP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benefits can be authorized on an ongoing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basis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42311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Regaining SNAP – 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Example 1</a:t>
            </a:r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endParaRPr lang="en-US" sz="44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81" y="2167140"/>
            <a:ext cx="2308757" cy="24775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11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5DD1-5BD9-4108-9030-A488ADA2E88D}" type="slidenum">
              <a:rPr lang="en-US" smtClean="0"/>
              <a:t>33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2720" y="295358"/>
            <a:ext cx="7584698" cy="1377577"/>
          </a:xfrm>
        </p:spPr>
        <p:txBody>
          <a:bodyPr>
            <a:noAutofit/>
          </a:bodyPr>
          <a:lstStyle/>
          <a:p>
            <a:pPr algn="ctr"/>
            <a:r>
              <a:rPr lang="en-US" sz="4400" b="1" u="sng" dirty="0" smtClean="0">
                <a:latin typeface="+mn-lt"/>
              </a:rPr>
              <a:t>Recap:</a:t>
            </a:r>
            <a:r>
              <a:rPr lang="en-US" sz="4400" b="1" dirty="0" smtClean="0">
                <a:latin typeface="+mn-lt"/>
              </a:rPr>
              <a:t> What you can do to help clients now</a:t>
            </a:r>
            <a:endParaRPr lang="en-US" sz="4400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5129" y="1874471"/>
            <a:ext cx="746720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Inform clients this rule is coming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Help them understand the rule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Help them establish exemptions, including assisting with paperwork (like submission of the PA-1921)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Help them identify community service or volunteer opportunities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Some agencies may be able to provide community service/volunteer slots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459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5DD1-5BD9-4108-9030-A488ADA2E88D}" type="slidenum">
              <a:rPr lang="en-US" smtClean="0"/>
              <a:t>34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6713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atin typeface="+mn-lt"/>
                <a:cs typeface="Arial" panose="020B0604020202020204" pitchFamily="34" charset="0"/>
              </a:rPr>
              <a:t>Additional Information &amp;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87618" y="1168217"/>
            <a:ext cx="6779538" cy="150224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For more </a:t>
            </a:r>
            <a:r>
              <a:rPr lang="en-US" dirty="0" smtClean="0"/>
              <a:t>information:</a:t>
            </a:r>
            <a:endParaRPr lang="en-US" dirty="0"/>
          </a:p>
          <a:p>
            <a:pPr marL="625475" lvl="1" indent="-280988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 smtClean="0">
                <a:hlinkClick r:id="rId2"/>
              </a:rPr>
              <a:t>www.clsphila.org/ABAWDs</a:t>
            </a:r>
            <a:r>
              <a:rPr lang="en-US" sz="2000" dirty="0" smtClean="0"/>
              <a:t> </a:t>
            </a:r>
          </a:p>
          <a:p>
            <a:pPr marL="625475" lvl="1" indent="-280988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 smtClean="0">
                <a:hlinkClick r:id="rId3"/>
              </a:rPr>
              <a:t>www.hungercoalition.org/ABAWDs</a:t>
            </a:r>
            <a:endParaRPr lang="en-US" sz="2000" dirty="0"/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1800" i="1" dirty="0"/>
              <a:t>W</a:t>
            </a:r>
            <a:r>
              <a:rPr lang="en-US" sz="1800" i="1" dirty="0" smtClean="0"/>
              <a:t>ebsites will be updated as new information becomes available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b="1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94546" y="2827299"/>
            <a:ext cx="7676618" cy="913427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Questions? Email:  </a:t>
            </a:r>
            <a:r>
              <a:rPr lang="en-US" dirty="0" smtClean="0">
                <a:hlinkClick r:id="rId4"/>
              </a:rPr>
              <a:t>Lhayes@clsphila.org</a:t>
            </a:r>
            <a:r>
              <a:rPr lang="en-US" dirty="0" smtClean="0"/>
              <a:t>  – or –  </a:t>
            </a:r>
            <a:r>
              <a:rPr lang="en-US" dirty="0" smtClean="0">
                <a:hlinkClick r:id="rId5"/>
              </a:rPr>
              <a:t>kfisher@hungercoalition.org</a:t>
            </a:r>
            <a:endParaRPr lang="en-US" dirty="0" smtClean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Coalition Against </a:t>
            </a:r>
            <a:r>
              <a:rPr lang="en-US" dirty="0" smtClean="0"/>
              <a:t>Hunger SNAP Hotline:  </a:t>
            </a:r>
            <a:r>
              <a:rPr lang="en-US" u="sng" dirty="0"/>
              <a:t>215-430-0556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800" dirty="0" smtClean="0"/>
          </a:p>
          <a:p>
            <a:pPr>
              <a:spcAft>
                <a:spcPts val="1200"/>
              </a:spcAft>
            </a:pPr>
            <a:endParaRPr lang="en-US" b="1" dirty="0" smtClean="0"/>
          </a:p>
          <a:p>
            <a:pPr marL="0" indent="0">
              <a:buFont typeface="Calibri" panose="020F0502020204030204" pitchFamily="34" charset="0"/>
              <a:buNone/>
            </a:pPr>
            <a:endParaRPr lang="en-US" sz="2400" dirty="0" smtClean="0"/>
          </a:p>
          <a:p>
            <a:pPr marL="0" indent="0" algn="ctr">
              <a:buFont typeface="Calibri" panose="020F0502020204030204" pitchFamily="34" charset="0"/>
              <a:buNone/>
            </a:pPr>
            <a:endParaRPr lang="en-US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36419" y="3950937"/>
            <a:ext cx="8167254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Additional SNAP Hotlines: </a:t>
            </a:r>
          </a:p>
          <a:p>
            <a:pPr marL="285750" indent="-285750"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Central PA Food Bank:  877-999-5964 </a:t>
            </a:r>
            <a:r>
              <a:rPr lang="en-US" i="1" dirty="0" smtClean="0"/>
              <a:t>(serving Central PA)</a:t>
            </a:r>
          </a:p>
          <a:p>
            <a:pPr marL="285750" indent="-285750"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Just Harvest: (412) 431-8960 x 602 </a:t>
            </a:r>
            <a:endParaRPr lang="en-US" dirty="0"/>
          </a:p>
          <a:p>
            <a:pPr marL="285750" indent="-285750"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Greater Pittsburgh Community Food Bank:</a:t>
            </a:r>
            <a:r>
              <a:rPr lang="en-US" b="1" dirty="0" smtClean="0"/>
              <a:t> </a:t>
            </a:r>
            <a:r>
              <a:rPr lang="en-US" dirty="0" smtClean="0"/>
              <a:t>1-833-822-SNAP (7627) </a:t>
            </a:r>
            <a:r>
              <a:rPr lang="en-US" i="1" dirty="0" smtClean="0"/>
              <a:t>(Southwest PA)</a:t>
            </a:r>
          </a:p>
          <a:p>
            <a:pPr marL="285750" indent="-285750"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Second Harvest Food Bank of the Lehigh Valley: 866-203-3323 </a:t>
            </a:r>
            <a:r>
              <a:rPr lang="en-US" i="1" dirty="0" smtClean="0"/>
              <a:t>(Northeast PA) </a:t>
            </a:r>
          </a:p>
          <a:p>
            <a:pPr marL="285750" indent="-285750"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Second Harvest Food Bank of Northwest PA </a:t>
            </a:r>
            <a:r>
              <a:rPr lang="en-US" i="1" dirty="0" smtClean="0"/>
              <a:t>814-459-3663 x 118 (Northwest PA)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4657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5DD1-5BD9-4108-9030-A488ADA2E88D}" type="slidenum">
              <a:rPr lang="en-US" smtClean="0"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95557" y="115260"/>
            <a:ext cx="8069262" cy="1617663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+mn-lt"/>
                <a:cs typeface="Arial" panose="020B0604020202020204" pitchFamily="34" charset="0"/>
              </a:rPr>
              <a:t>SNAP 3-month Time Limit: </a:t>
            </a:r>
            <a:r>
              <a:rPr lang="en-US" sz="7200" b="1" dirty="0">
                <a:latin typeface="+mn-lt"/>
                <a:cs typeface="Arial" panose="020B0604020202020204" pitchFamily="34" charset="0"/>
              </a:rPr>
              <a:t>Who?</a:t>
            </a:r>
            <a:endParaRPr lang="en-US" sz="7200" dirty="0">
              <a:latin typeface="+mn-lt"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sz="half" idx="4294967295"/>
          </p:nvPr>
        </p:nvSpPr>
        <p:spPr>
          <a:xfrm>
            <a:off x="779318" y="1876185"/>
            <a:ext cx="7460674" cy="37322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The rule applies to so called “Able-Bodied </a:t>
            </a:r>
            <a:r>
              <a:rPr lang="en-US" sz="2400" dirty="0">
                <a:solidFill>
                  <a:schemeClr val="tx1"/>
                </a:solidFill>
              </a:rPr>
              <a:t>Adults without </a:t>
            </a:r>
            <a:r>
              <a:rPr lang="en-US" sz="2400" dirty="0" smtClean="0">
                <a:solidFill>
                  <a:schemeClr val="tx1"/>
                </a:solidFill>
              </a:rPr>
              <a:t>Dependents” (ABAWDs). 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ABAWDs are individuals </a:t>
            </a:r>
            <a:r>
              <a:rPr lang="en-US" sz="2400" dirty="0">
                <a:solidFill>
                  <a:schemeClr val="tx1"/>
                </a:solidFill>
              </a:rPr>
              <a:t>receiving SNAP who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  <a:endParaRPr lang="en-US" sz="825" dirty="0">
              <a:solidFill>
                <a:schemeClr val="tx1"/>
              </a:solidFill>
            </a:endParaRPr>
          </a:p>
          <a:p>
            <a:pPr marL="93726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</a:rPr>
              <a:t>Are 18-49 years old</a:t>
            </a:r>
            <a:endParaRPr lang="en-US" sz="2400" dirty="0">
              <a:solidFill>
                <a:schemeClr val="tx1"/>
              </a:solidFill>
            </a:endParaRPr>
          </a:p>
          <a:p>
            <a:pPr marL="93726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</a:rPr>
              <a:t>Does </a:t>
            </a:r>
            <a:r>
              <a:rPr lang="en-US" sz="2400" dirty="0">
                <a:solidFill>
                  <a:schemeClr val="tx1"/>
                </a:solidFill>
              </a:rPr>
              <a:t>not </a:t>
            </a:r>
            <a:r>
              <a:rPr lang="en-US" sz="2400" dirty="0" smtClean="0">
                <a:solidFill>
                  <a:schemeClr val="tx1"/>
                </a:solidFill>
              </a:rPr>
              <a:t>receive SNAP with a </a:t>
            </a:r>
            <a:r>
              <a:rPr lang="en-US" sz="2400" dirty="0">
                <a:solidFill>
                  <a:schemeClr val="tx1"/>
                </a:solidFill>
              </a:rPr>
              <a:t>child under age 18 </a:t>
            </a:r>
            <a:r>
              <a:rPr lang="en-US" sz="2400" dirty="0" smtClean="0">
                <a:solidFill>
                  <a:schemeClr val="tx1"/>
                </a:solidFill>
              </a:rPr>
              <a:t>(does not have a minor child as </a:t>
            </a:r>
            <a:r>
              <a:rPr lang="en-US" sz="2400" dirty="0">
                <a:solidFill>
                  <a:schemeClr val="tx1"/>
                </a:solidFill>
              </a:rPr>
              <a:t>part of their SNAP </a:t>
            </a:r>
            <a:r>
              <a:rPr lang="en-US" sz="2400" dirty="0" smtClean="0">
                <a:solidFill>
                  <a:schemeClr val="tx1"/>
                </a:solidFill>
              </a:rPr>
              <a:t>household) </a:t>
            </a:r>
            <a:endParaRPr lang="en-US" sz="2400" dirty="0">
              <a:solidFill>
                <a:schemeClr val="tx1"/>
              </a:solidFill>
            </a:endParaRPr>
          </a:p>
          <a:p>
            <a:pPr marL="93726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</a:rPr>
              <a:t>Are able to work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31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5DD1-5BD9-4108-9030-A488ADA2E88D}" type="slidenum">
              <a:rPr lang="en-US" smtClean="0"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22663" y="300415"/>
            <a:ext cx="7886700" cy="871537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+mn-lt"/>
              </a:rPr>
              <a:t>ABAWDs</a:t>
            </a:r>
            <a:endParaRPr lang="en-US" sz="6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67153" y="1429789"/>
            <a:ext cx="4417725" cy="4732164"/>
          </a:xfrm>
        </p:spPr>
        <p:txBody>
          <a:bodyPr>
            <a:normAutofit/>
          </a:bodyPr>
          <a:lstStyle/>
          <a:p>
            <a:pPr marL="182880" indent="-182880">
              <a:spcBef>
                <a:spcPts val="1200"/>
              </a:spcBef>
            </a:pPr>
            <a:r>
              <a:rPr lang="en-US" sz="2400" dirty="0" smtClean="0"/>
              <a:t>There are an estimated 92,000 across PA (34,000 in Philadelphia)</a:t>
            </a:r>
          </a:p>
          <a:p>
            <a:pPr marL="182880" indent="-182880">
              <a:spcBef>
                <a:spcPts val="1200"/>
              </a:spcBef>
            </a:pPr>
            <a:r>
              <a:rPr lang="en-US" sz="2400" dirty="0" smtClean="0"/>
              <a:t>They are some of our </a:t>
            </a:r>
            <a:r>
              <a:rPr lang="en-US" sz="2400" dirty="0"/>
              <a:t>most vulnerable </a:t>
            </a:r>
            <a:r>
              <a:rPr lang="en-US" sz="2400" dirty="0" smtClean="0"/>
              <a:t>residents</a:t>
            </a:r>
          </a:p>
          <a:p>
            <a:pPr marL="640080" lvl="1">
              <a:spcBef>
                <a:spcPts val="1200"/>
              </a:spcBef>
            </a:pPr>
            <a:r>
              <a:rPr lang="en-US" sz="2400" dirty="0" smtClean="0"/>
              <a:t>Many need additional  training or education for today’s jobs</a:t>
            </a:r>
            <a:endParaRPr lang="en-US" sz="2400" dirty="0"/>
          </a:p>
        </p:txBody>
      </p:sp>
      <p:pic>
        <p:nvPicPr>
          <p:cNvPr id="6" name="Picture 2" descr="Individuals Subject to SNAP Time Limit Have Very Low Household Incomes">
            <a:extLst>
              <a:ext uri="{FF2B5EF4-FFF2-40B4-BE49-F238E27FC236}">
                <a16:creationId xmlns:a16="http://schemas.microsoft.com/office/drawing/2014/main" id="{A5BEED0E-C96B-4429-BC37-539260137F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1"/>
          <a:stretch/>
        </p:blipFill>
        <p:spPr bwMode="auto">
          <a:xfrm>
            <a:off x="5268191" y="1384661"/>
            <a:ext cx="3138308" cy="321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5BE69C67-CD3B-4785-B2D4-0FBB8A0281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35" t="24667" r="4818" b="30899"/>
          <a:stretch/>
        </p:blipFill>
        <p:spPr bwMode="auto">
          <a:xfrm>
            <a:off x="226863" y="4295025"/>
            <a:ext cx="4699672" cy="169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107361" y="4744033"/>
            <a:ext cx="34599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 algn="ctr">
              <a:spcBef>
                <a:spcPts val="1200"/>
              </a:spcBef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Nationally, almost 75% live in deep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poverty  </a:t>
            </a: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(income below $12,140/year for one person)</a:t>
            </a:r>
          </a:p>
        </p:txBody>
      </p:sp>
    </p:spTree>
    <p:extLst>
      <p:ext uri="{BB962C8B-B14F-4D97-AF65-F5344CB8AC3E}">
        <p14:creationId xmlns:p14="http://schemas.microsoft.com/office/powerpoint/2010/main" val="310538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5DD1-5BD9-4108-9030-A488ADA2E88D}" type="slidenum">
              <a:rPr lang="en-US" smtClean="0"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6344" y="315643"/>
            <a:ext cx="7886700" cy="154836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SNAP 3-month Time Limit: </a:t>
            </a:r>
            <a:r>
              <a:rPr lang="en-US" sz="7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What Is It?</a:t>
            </a:r>
            <a:endParaRPr lang="en-US" sz="4000" i="1" u="sng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Content Placeholder 5"/>
          <p:cNvSpPr>
            <a:spLocks noGrp="1"/>
          </p:cNvSpPr>
          <p:nvPr>
            <p:ph sz="half" idx="4294967295"/>
          </p:nvPr>
        </p:nvSpPr>
        <p:spPr>
          <a:xfrm>
            <a:off x="1010025" y="1980095"/>
            <a:ext cx="7399338" cy="3755687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2400" dirty="0" smtClean="0"/>
              <a:t>It is a federal rule that limits ABAWDs to </a:t>
            </a:r>
            <a:r>
              <a:rPr lang="en-US" sz="2400" u="sng" dirty="0"/>
              <a:t>3 months</a:t>
            </a:r>
            <a:r>
              <a:rPr lang="en-US" sz="2400" dirty="0"/>
              <a:t>* of SNAP benefits in </a:t>
            </a:r>
            <a:r>
              <a:rPr lang="en-US" sz="2400" dirty="0" smtClean="0"/>
              <a:t>a    3 </a:t>
            </a:r>
            <a:r>
              <a:rPr lang="en-US" sz="2400" dirty="0"/>
              <a:t>year (36 month) period </a:t>
            </a:r>
            <a:r>
              <a:rPr lang="en-US" sz="2400" u="sng" dirty="0"/>
              <a:t>unless</a:t>
            </a:r>
            <a:r>
              <a:rPr lang="en-US" sz="2400" dirty="0"/>
              <a:t> they:</a:t>
            </a:r>
          </a:p>
          <a:p>
            <a:pPr marL="457200" lvl="1">
              <a:spcBef>
                <a:spcPts val="1200"/>
              </a:spcBef>
            </a:pPr>
            <a:r>
              <a:rPr lang="en-US" sz="2800" dirty="0"/>
              <a:t>Qualify for an “exemption”</a:t>
            </a:r>
          </a:p>
          <a:p>
            <a:pPr marL="457200" lvl="1">
              <a:spcBef>
                <a:spcPts val="1200"/>
              </a:spcBef>
            </a:pPr>
            <a:r>
              <a:rPr lang="en-US" sz="2800" dirty="0" smtClean="0"/>
              <a:t>Work </a:t>
            </a:r>
            <a:r>
              <a:rPr lang="en-US" sz="2800" dirty="0"/>
              <a:t>or participate in a work program at least 20 hours per week (averaged monthly) </a:t>
            </a:r>
          </a:p>
          <a:p>
            <a:pPr marL="457200" lvl="1">
              <a:spcBef>
                <a:spcPts val="1200"/>
              </a:spcBef>
            </a:pPr>
            <a:r>
              <a:rPr lang="en-US" sz="2800" dirty="0"/>
              <a:t>Are in school or training at least half-time (must meet other eligibility rules for students)</a:t>
            </a:r>
            <a:endParaRPr lang="en-US" sz="2800" dirty="0">
              <a:solidFill>
                <a:srgbClr val="FF0000"/>
              </a:solidFill>
            </a:endParaRPr>
          </a:p>
          <a:p>
            <a:pPr marL="457200" lvl="1">
              <a:spcBef>
                <a:spcPts val="1200"/>
              </a:spcBef>
            </a:pPr>
            <a:r>
              <a:rPr lang="en-US" sz="2800" dirty="0" smtClean="0"/>
              <a:t>Volunteer </a:t>
            </a:r>
            <a:r>
              <a:rPr lang="en-US" sz="2800" dirty="0"/>
              <a:t>or perform </a:t>
            </a:r>
            <a:r>
              <a:rPr lang="en-US" sz="2800" dirty="0" smtClean="0"/>
              <a:t>community </a:t>
            </a:r>
            <a:r>
              <a:rPr lang="en-US" sz="2800" dirty="0"/>
              <a:t>service to “work” for benefits, </a:t>
            </a:r>
            <a:r>
              <a:rPr lang="en-US" sz="2800" dirty="0" smtClean="0"/>
              <a:t>usually for 26 </a:t>
            </a:r>
            <a:r>
              <a:rPr lang="en-US" sz="2800" dirty="0"/>
              <a:t>hours per </a:t>
            </a:r>
            <a:r>
              <a:rPr lang="en-US" sz="2800" dirty="0" smtClean="0"/>
              <a:t>month</a:t>
            </a:r>
          </a:p>
          <a:p>
            <a:pPr marL="457200" lvl="1">
              <a:spcBef>
                <a:spcPts val="1200"/>
              </a:spcBef>
            </a:pPr>
            <a:r>
              <a:rPr lang="en-US" sz="2800" dirty="0" smtClean="0"/>
              <a:t>Live in an area waived due to insufficient jobs (very few will be as of April 1)</a:t>
            </a:r>
          </a:p>
          <a:p>
            <a:pPr marL="457200" lvl="1">
              <a:spcBef>
                <a:spcPts val="1200"/>
              </a:spcBef>
            </a:pPr>
            <a:endParaRPr lang="en-US" sz="2600" i="1" dirty="0" smtClean="0"/>
          </a:p>
          <a:p>
            <a:pPr marL="137160" lvl="1" indent="0">
              <a:spcBef>
                <a:spcPts val="900"/>
              </a:spcBef>
              <a:buNone/>
            </a:pPr>
            <a:endParaRPr lang="en-US" sz="2600" i="1" dirty="0"/>
          </a:p>
          <a:p>
            <a:pPr marL="137160" lvl="1" indent="0" algn="ctr">
              <a:spcBef>
                <a:spcPts val="900"/>
              </a:spcBef>
              <a:buNone/>
            </a:pPr>
            <a:endParaRPr lang="en-US" sz="2300" i="1" dirty="0"/>
          </a:p>
        </p:txBody>
      </p:sp>
      <p:sp>
        <p:nvSpPr>
          <p:cNvPr id="6" name="Rectangle 5"/>
          <p:cNvSpPr/>
          <p:nvPr/>
        </p:nvSpPr>
        <p:spPr>
          <a:xfrm>
            <a:off x="2344189" y="5858273"/>
            <a:ext cx="70325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lvl="1" indent="0" algn="ctr">
              <a:spcBef>
                <a:spcPts val="900"/>
              </a:spcBef>
              <a:buNone/>
            </a:pPr>
            <a:r>
              <a:rPr lang="en-US" i="1" dirty="0" smtClean="0"/>
              <a:t>*Partial </a:t>
            </a:r>
            <a:r>
              <a:rPr lang="en-US" i="1" dirty="0"/>
              <a:t>months of benefits do not count toward the 3 month limit</a:t>
            </a:r>
          </a:p>
        </p:txBody>
      </p:sp>
    </p:spTree>
    <p:extLst>
      <p:ext uri="{BB962C8B-B14F-4D97-AF65-F5344CB8AC3E}">
        <p14:creationId xmlns:p14="http://schemas.microsoft.com/office/powerpoint/2010/main" val="260364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5DD1-5BD9-4108-9030-A488ADA2E88D}" type="slidenum">
              <a:rPr lang="en-US" smtClean="0"/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66255" y="157943"/>
            <a:ext cx="8870950" cy="1323128"/>
          </a:xfrm>
        </p:spPr>
        <p:txBody>
          <a:bodyPr>
            <a:noAutofit/>
          </a:bodyPr>
          <a:lstStyle/>
          <a:p>
            <a:pPr algn="ctr"/>
            <a:r>
              <a:rPr lang="en-US" sz="43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SNAP </a:t>
            </a:r>
            <a:r>
              <a:rPr lang="en-US" sz="43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3-year </a:t>
            </a:r>
            <a:r>
              <a:rPr lang="en-US" sz="43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Time Limit: </a:t>
            </a:r>
            <a:r>
              <a:rPr lang="en-US" sz="43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/>
            </a:r>
            <a:br>
              <a:rPr lang="en-US" sz="43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</a:br>
            <a:r>
              <a:rPr lang="en-US" sz="6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When?</a:t>
            </a:r>
            <a:endParaRPr lang="en-US" sz="6000" dirty="0">
              <a:latin typeface="+mn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64203" y="1481071"/>
            <a:ext cx="8075054" cy="479094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8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000" dirty="0" smtClean="0"/>
              <a:t>Congress created the rule as </a:t>
            </a:r>
            <a:r>
              <a:rPr lang="en-US" sz="2000" dirty="0"/>
              <a:t>part of welfare reform in </a:t>
            </a:r>
            <a:r>
              <a:rPr lang="en-US" sz="2000" dirty="0" smtClean="0"/>
              <a:t>1996 </a:t>
            </a: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000" dirty="0" smtClean="0"/>
              <a:t>New rule goes into effect </a:t>
            </a:r>
            <a:r>
              <a:rPr lang="en-US" sz="2000" b="1" u="sng" dirty="0"/>
              <a:t>April 1, </a:t>
            </a:r>
            <a:r>
              <a:rPr lang="en-US" sz="2000" b="1" u="sng" dirty="0" smtClean="0"/>
              <a:t>2020</a:t>
            </a:r>
            <a:r>
              <a:rPr lang="en-US" sz="2000" dirty="0" smtClean="0"/>
              <a:t>; with a 3-month time limit, the earliest an ABAWD would lose SNAP is July</a:t>
            </a: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000" dirty="0" smtClean="0"/>
              <a:t>PA has carry-over exemptions from prior years it must use by end of Sept. </a:t>
            </a: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000" dirty="0" smtClean="0"/>
              <a:t>DHS is evaluating whether it can use exemptions to delay implementation in some counties that face a large impact (possibly Allegheny</a:t>
            </a:r>
            <a:r>
              <a:rPr lang="en-US" sz="2000" dirty="0"/>
              <a:t>, </a:t>
            </a:r>
            <a:r>
              <a:rPr lang="en-US" sz="2000" dirty="0" smtClean="0"/>
              <a:t>Cambria, Fayette, and Philadelphia)</a:t>
            </a: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000" dirty="0" smtClean="0"/>
              <a:t>Even with delayed implementation, ABAWDs who can qualify for exemptions should report the reason(s) to the CAO as soon as possible  </a:t>
            </a: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000" dirty="0" smtClean="0"/>
              <a:t>PA will have a limited number of exemptions each year and plans to use those to help particularly vulnerable ABAWDs keep their SNAP benefits</a:t>
            </a:r>
          </a:p>
        </p:txBody>
      </p:sp>
    </p:spTree>
    <p:extLst>
      <p:ext uri="{BB962C8B-B14F-4D97-AF65-F5344CB8AC3E}">
        <p14:creationId xmlns:p14="http://schemas.microsoft.com/office/powerpoint/2010/main" val="20316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5DD1-5BD9-4108-9030-A488ADA2E88D}" type="slidenum">
              <a:rPr lang="en-US" smtClean="0"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7323" y="325004"/>
            <a:ext cx="8335962" cy="69056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+mn-lt"/>
              </a:rPr>
              <a:t>When does the 3-month period run?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23641" y="1343302"/>
            <a:ext cx="7886700" cy="4791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The 3-month clock starts with the first </a:t>
            </a:r>
            <a:r>
              <a:rPr lang="en-US" sz="2400" dirty="0"/>
              <a:t>full month of </a:t>
            </a:r>
            <a:r>
              <a:rPr lang="en-US" sz="2400" dirty="0" smtClean="0"/>
              <a:t>SNAP </a:t>
            </a:r>
            <a:r>
              <a:rPr lang="en-US" sz="2400" dirty="0"/>
              <a:t>benefits and adds to the count each full month </a:t>
            </a:r>
            <a:r>
              <a:rPr lang="en-US" sz="2400" dirty="0" smtClean="0"/>
              <a:t>benefits are received</a:t>
            </a:r>
            <a:endParaRPr lang="en-US" sz="2400" dirty="0"/>
          </a:p>
          <a:p>
            <a:pPr lvl="1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If SNAP benefits are not received each month, the clock </a:t>
            </a:r>
            <a:r>
              <a:rPr lang="en-US" dirty="0" smtClean="0"/>
              <a:t>stops </a:t>
            </a:r>
            <a:endParaRPr lang="en-US" dirty="0"/>
          </a:p>
          <a:p>
            <a:pPr lvl="1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The </a:t>
            </a:r>
            <a:r>
              <a:rPr lang="en-US" dirty="0"/>
              <a:t>clock </a:t>
            </a:r>
            <a:r>
              <a:rPr lang="en-US" dirty="0" smtClean="0"/>
              <a:t>ends the </a:t>
            </a:r>
            <a:r>
              <a:rPr lang="en-US" dirty="0"/>
              <a:t>last day of the third </a:t>
            </a:r>
            <a:r>
              <a:rPr lang="en-US" dirty="0" smtClean="0"/>
              <a:t>month </a:t>
            </a:r>
            <a:endParaRPr lang="en-US" dirty="0"/>
          </a:p>
          <a:p>
            <a:pPr marL="0" indent="0">
              <a:buNone/>
            </a:pPr>
            <a:r>
              <a:rPr lang="en-US" sz="2400" dirty="0"/>
              <a:t>Once </a:t>
            </a:r>
            <a:r>
              <a:rPr lang="en-US" sz="2400" dirty="0" smtClean="0"/>
              <a:t>an ABAWD receives 3 countable months of benefits, he/she will not </a:t>
            </a:r>
            <a:r>
              <a:rPr lang="en-US" sz="2400" dirty="0"/>
              <a:t>be eligible </a:t>
            </a:r>
            <a:r>
              <a:rPr lang="en-US" sz="2400" dirty="0" smtClean="0"/>
              <a:t>again until: 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The </a:t>
            </a:r>
            <a:r>
              <a:rPr lang="en-US" dirty="0"/>
              <a:t>new three-year fixed period </a:t>
            </a:r>
            <a:r>
              <a:rPr lang="en-US" dirty="0" smtClean="0"/>
              <a:t>begins, OR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They regain eligibility by meeting </a:t>
            </a:r>
            <a:r>
              <a:rPr lang="en-US" dirty="0"/>
              <a:t>an </a:t>
            </a:r>
            <a:r>
              <a:rPr lang="en-US" dirty="0" smtClean="0"/>
              <a:t>exemption or the work and/or community service requirement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They can get another 3 months if they’ve worked 80 hours/month (even if they leave the job)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38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5DD1-5BD9-4108-9030-A488ADA2E88D}" type="slidenum">
              <a:rPr lang="en-US" smtClean="0"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7323" y="465607"/>
            <a:ext cx="8335962" cy="69056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+mn-lt"/>
              </a:rPr>
              <a:t>When does the 3-year period run?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66633" y="1749337"/>
            <a:ext cx="7417342" cy="3531001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dirty="0"/>
              <a:t>The 3-year clock is a fixed period for everyone in the state</a:t>
            </a:r>
          </a:p>
          <a:p>
            <a:pPr marL="61722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The current 3-year fixed period is from Jan. 1, 2018 through Dec. 31, 2020 for the entire caseload</a:t>
            </a:r>
          </a:p>
          <a:p>
            <a:pPr marL="61722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A new 3-year clock will begin Jan. 1, 2021 and run through Dec. 31, 2023</a:t>
            </a:r>
          </a:p>
          <a:p>
            <a:pPr marL="61722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Each fixed </a:t>
            </a:r>
            <a:r>
              <a:rPr lang="en-US" sz="2400" dirty="0" smtClean="0"/>
              <a:t>3-year </a:t>
            </a:r>
            <a:r>
              <a:rPr lang="en-US" sz="2400" dirty="0"/>
              <a:t>fixed period, an ABAWD can receive a new count of 3-months of benefits</a:t>
            </a:r>
          </a:p>
        </p:txBody>
      </p:sp>
    </p:spTree>
    <p:extLst>
      <p:ext uri="{BB962C8B-B14F-4D97-AF65-F5344CB8AC3E}">
        <p14:creationId xmlns:p14="http://schemas.microsoft.com/office/powerpoint/2010/main" val="208633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56"/>
  <p:tag name="ORIGINAL_AUDIO_FILEPATH" val="C:\Users\jconserett\Desktop\ABAWD final docs from KMPG\abawd-audio-joe\slide32 09282015_13-21-40.wav"/>
  <p:tag name="ELAPSEDTIME" val="28.302"/>
  <p:tag name="ARTICULATE_NAV_LEVEL" val="1"/>
  <p:tag name="ARTICULATE_SLIDE_PRESENTER_GUID" val="e9140c66-e9a2-493b-85d6-9ceebba8447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8"/>
  <p:tag name="ORIGINAL_AUDIO_FILEPATH" val="C:\Users\jconserett\Desktop\ABAWD final docs from KMPG\abawd-audio-joe\slide39 09282015_13-42-46.wav"/>
  <p:tag name="ELAPSEDTIME" val="9.872"/>
  <p:tag name="ARTICULATE_NAV_LEVEL" val="1"/>
  <p:tag name="ARTICULATE_SLIDE_PRESENTER_GUID" val="e9140c66-e9a2-493b-85d6-9ceebba8447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56"/>
  <p:tag name="ORIGINAL_AUDIO_FILEPATH" val="C:\Users\jconserett\Desktop\ABAWD final docs from KMPG\abawd-audio-joe\slide32 09282015_13-21-40.wav"/>
  <p:tag name="ELAPSEDTIME" val="28.302"/>
  <p:tag name="ARTICULATE_NAV_LEVEL" val="1"/>
  <p:tag name="ARTICULATE_SLIDE_PRESENTER_GUID" val="e9140c66-e9a2-493b-85d6-9ceebba8447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73"/>
  <p:tag name="ORIGINAL_AUDIO_FILEPATH" val="C:\Users\jconserett\Desktop\ABAWD final docs from KMPG\abawd-audio-joe\slide33 09282015_13-23-59.wav"/>
  <p:tag name="ELAPSEDTIME" val="9.502"/>
  <p:tag name="ARTICULATE_NAV_LEVEL" val="1"/>
  <p:tag name="ARTICULATE_SLIDE_PRESENTER_GUID" val="e9140c66-e9a2-493b-85d6-9ceebba8447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73"/>
  <p:tag name="ORIGINAL_AUDIO_FILEPATH" val="C:\Users\jconserett\Desktop\ABAWD final docs from KMPG\abawd-audio-joe\slide33 09282015_13-23-59.wav"/>
  <p:tag name="ELAPSEDTIME" val="9.502"/>
  <p:tag name="ARTICULATE_NAV_LEVEL" val="1"/>
  <p:tag name="ARTICULATE_SLIDE_PRESENTER_GUID" val="e9140c66-e9a2-493b-85d6-9ceebba8447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7"/>
  <p:tag name="ORIGINAL_AUDIO_FILEPATH" val="C:\Users\jconserett\Desktop\ABAWD final docs from KMPG\abawd-audio-joe\slide38 09282015_13-37-17.wav"/>
  <p:tag name="ELAPSEDTIME" val="24.362"/>
  <p:tag name="ARTICULATE_NAV_LEVEL" val="1"/>
  <p:tag name="ARTICULATE_SLIDE_PRESENTER_GUID" val="e9140c66-e9a2-493b-85d6-9ceebba8447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7"/>
  <p:tag name="ORIGINAL_AUDIO_FILEPATH" val="C:\Users\jconserett\Desktop\ABAWD final docs from KMPG\abawd-audio-joe\slide38 09282015_13-37-17.wav"/>
  <p:tag name="ELAPSEDTIME" val="24.362"/>
  <p:tag name="ARTICULATE_NAV_LEVEL" val="1"/>
  <p:tag name="ARTICULATE_SLIDE_PRESENTER_GUID" val="e9140c66-e9a2-493b-85d6-9ceebba8447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8"/>
  <p:tag name="ORIGINAL_AUDIO_FILEPATH" val="C:\Users\jconserett\Desktop\ABAWD final docs from KMPG\abawd-audio-joe\slide39 09282015_13-42-46.wav"/>
  <p:tag name="ELAPSEDTIME" val="9.872"/>
  <p:tag name="ARTICULATE_NAV_LEVEL" val="1"/>
  <p:tag name="ARTICULATE_SLIDE_PRESENTER_GUID" val="e9140c66-e9a2-493b-85d6-9ceebba8447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8"/>
  <p:tag name="ORIGINAL_AUDIO_FILEPATH" val="C:\Users\jconserett\Desktop\ABAWD final docs from KMPG\abawd-audio-joe\slide39 09282015_13-42-46.wav"/>
  <p:tag name="ELAPSEDTIME" val="9.872"/>
  <p:tag name="ARTICULATE_NAV_LEVEL" val="1"/>
  <p:tag name="ARTICULATE_SLIDE_PRESENTER_GUID" val="e9140c66-e9a2-493b-85d6-9ceebba8447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88"/>
  <p:tag name="ORIGINAL_AUDIO_FILEPATH" val="C:\Users\jconserett\Desktop\ABAWD final docs from KMPG\abawd-audio-joe\slide39 09282015_13-42-46.wav"/>
  <p:tag name="ELAPSEDTIME" val="9.872"/>
  <p:tag name="ARTICULATE_NAV_LEVEL" val="1"/>
  <p:tag name="ARTICULATE_SLIDE_PRESENTER_GUID" val="e9140c66-e9a2-493b-85d6-9ceebba8447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5406</TotalTime>
  <Words>3236</Words>
  <Application>Microsoft Office PowerPoint</Application>
  <PresentationFormat>On-screen Show (4:3)</PresentationFormat>
  <Paragraphs>355</Paragraphs>
  <Slides>34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Comic Sans MS</vt:lpstr>
      <vt:lpstr>Courier New</vt:lpstr>
      <vt:lpstr>Times New Roman</vt:lpstr>
      <vt:lpstr>Retrospect</vt:lpstr>
      <vt:lpstr>PowerPoint Presentation</vt:lpstr>
      <vt:lpstr>Overview</vt:lpstr>
      <vt:lpstr>The Basics</vt:lpstr>
      <vt:lpstr>SNAP 3-month Time Limit: Who?</vt:lpstr>
      <vt:lpstr>ABAWDs</vt:lpstr>
      <vt:lpstr>SNAP 3-month Time Limit: What Is It?</vt:lpstr>
      <vt:lpstr>SNAP 3-year Time Limit:  When?</vt:lpstr>
      <vt:lpstr>When does the 3-month period run?</vt:lpstr>
      <vt:lpstr>When does the 3-year period run?</vt:lpstr>
      <vt:lpstr>SNAP 3-month Time Limit:  Where?</vt:lpstr>
      <vt:lpstr>SNAP 3-month Time Limit:  Why?</vt:lpstr>
      <vt:lpstr>SNAP 3-month Time Limit:  How?</vt:lpstr>
      <vt:lpstr>Categories of Exemptions</vt:lpstr>
      <vt:lpstr>Medical Exemption Form – PA 1921</vt:lpstr>
      <vt:lpstr>Other Exemptions  (These are the “ETP” exemptions on earlier slide)</vt:lpstr>
      <vt:lpstr>Time Limit Implementation at CAOs </vt:lpstr>
      <vt:lpstr>CAOs will inform ABAWDs of Time Limit</vt:lpstr>
      <vt:lpstr>ABAWD Exemption – Example 1</vt:lpstr>
      <vt:lpstr>ABAWD Exemption – Example 1</vt:lpstr>
      <vt:lpstr>ABAWD Exemption – Example 2</vt:lpstr>
      <vt:lpstr>ABAWD Exemption – Example 2</vt:lpstr>
      <vt:lpstr>ABAWD Exemption – Example 3</vt:lpstr>
      <vt:lpstr>ABAWD Exemption – Example 3</vt:lpstr>
      <vt:lpstr>Meeting required hours through work</vt:lpstr>
      <vt:lpstr>Non-Work Activities that meet the  20 hour/week requirement</vt:lpstr>
      <vt:lpstr>Community Service/Workfare</vt:lpstr>
      <vt:lpstr>SNAP Employment &amp; Training</vt:lpstr>
      <vt:lpstr>PowerPoint Presentation</vt:lpstr>
      <vt:lpstr>PowerPoint Presentation</vt:lpstr>
      <vt:lpstr>Regaining SNAP After a Cutoff</vt:lpstr>
      <vt:lpstr>PowerPoint Presentation</vt:lpstr>
      <vt:lpstr>PowerPoint Presentation</vt:lpstr>
      <vt:lpstr>Recap: What you can do to help clients now</vt:lpstr>
      <vt:lpstr>Additional Information &amp; Updates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SNAP (Food Stamp)  Time Limits</dc:title>
  <dc:creator>Kathy</dc:creator>
  <cp:lastModifiedBy>Louise Hayes</cp:lastModifiedBy>
  <cp:revision>225</cp:revision>
  <cp:lastPrinted>2020-02-05T16:28:01Z</cp:lastPrinted>
  <dcterms:created xsi:type="dcterms:W3CDTF">2015-12-03T16:52:14Z</dcterms:created>
  <dcterms:modified xsi:type="dcterms:W3CDTF">2020-02-18T15:45:41Z</dcterms:modified>
</cp:coreProperties>
</file>